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3"/>
  </p:notesMasterIdLst>
  <p:sldIdLst>
    <p:sldId id="331" r:id="rId5"/>
    <p:sldId id="327" r:id="rId6"/>
    <p:sldId id="333" r:id="rId7"/>
    <p:sldId id="359" r:id="rId8"/>
    <p:sldId id="360" r:id="rId9"/>
    <p:sldId id="361" r:id="rId10"/>
    <p:sldId id="363" r:id="rId11"/>
    <p:sldId id="364" r:id="rId12"/>
    <p:sldId id="365" r:id="rId13"/>
    <p:sldId id="371" r:id="rId14"/>
    <p:sldId id="368" r:id="rId15"/>
    <p:sldId id="367" r:id="rId16"/>
    <p:sldId id="372" r:id="rId17"/>
    <p:sldId id="358" r:id="rId18"/>
    <p:sldId id="373" r:id="rId19"/>
    <p:sldId id="369" r:id="rId20"/>
    <p:sldId id="356" r:id="rId21"/>
    <p:sldId id="370" r:id="rId2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3"/>
            <p14:sldId id="359"/>
            <p14:sldId id="360"/>
            <p14:sldId id="361"/>
            <p14:sldId id="363"/>
            <p14:sldId id="364"/>
            <p14:sldId id="365"/>
            <p14:sldId id="371"/>
            <p14:sldId id="368"/>
            <p14:sldId id="367"/>
            <p14:sldId id="372"/>
            <p14:sldId id="358"/>
            <p14:sldId id="373"/>
            <p14:sldId id="369"/>
            <p14:sldId id="356"/>
            <p14:sldId id="370"/>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97850-41D6-4CA5-AD25-B3B401B1561A}" v="10" dt="2023-02-20T14:53:05.1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3792" autoAdjust="0"/>
  </p:normalViewPr>
  <p:slideViewPr>
    <p:cSldViewPr showGuides="1">
      <p:cViewPr varScale="1">
        <p:scale>
          <a:sx n="59" d="100"/>
          <a:sy n="59" d="100"/>
        </p:scale>
        <p:origin x="84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83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13/09/2024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r>
              <a:rPr lang="fr-FR" dirty="0"/>
              <a:t>Au niveau du 1</a:t>
            </a:r>
            <a:r>
              <a:rPr lang="fr-FR" baseline="30000" dirty="0"/>
              <a:t>er</a:t>
            </a:r>
            <a:r>
              <a:rPr lang="fr-FR" dirty="0"/>
              <a:t> degré, l’Ardèche met en place la déclinaison de l’action nationale USEP « Le P’tit Tour à vélo ». Dénommé le VIDA « Voyage Itinérant à la Découverte de l’Ardèche », il concerne 7 classes pour 152 élèves. </a:t>
            </a:r>
            <a:br>
              <a:rPr lang="fr-FR" dirty="0"/>
            </a:br>
            <a:r>
              <a:rPr lang="fr-FR" dirty="0"/>
              <a:t>En termes de découverte du patrimoine, l’ensemble des sorties scolaires avec nuitées itinérantes à vélo 2021-22 du département vont permettre à 26 classes et 579 élèves (sur 14000 soit près de 5%) de profiter d’un séjour itinérant en vélo.</a:t>
            </a:r>
          </a:p>
          <a:p>
            <a:r>
              <a:rPr lang="fr-FR" dirty="0"/>
              <a:t>D’autre part, des actions de formation autour du savoir rouler à vélo sont exceptionnellement proposées pour les enseignants du 1</a:t>
            </a:r>
            <a:r>
              <a:rPr lang="fr-FR" baseline="30000" dirty="0"/>
              <a:t>er</a:t>
            </a:r>
            <a:r>
              <a:rPr lang="fr-FR" dirty="0"/>
              <a:t> degré en AP mais pas au PDF.</a:t>
            </a:r>
          </a:p>
          <a:p>
            <a:r>
              <a:rPr lang="fr-FR" dirty="0"/>
              <a:t>Une journée de formation de professeurs 1</a:t>
            </a:r>
            <a:r>
              <a:rPr lang="fr-FR" baseline="30000" dirty="0"/>
              <a:t>er</a:t>
            </a:r>
            <a:r>
              <a:rPr lang="fr-FR" dirty="0"/>
              <a:t>et 2</a:t>
            </a:r>
            <a:r>
              <a:rPr lang="fr-FR" baseline="30000" dirty="0"/>
              <a:t>nd</a:t>
            </a:r>
            <a:r>
              <a:rPr lang="fr-FR" dirty="0"/>
              <a:t> degrés serait à organiser pour 2023-24 au PDF (orientation prioritaire Blocs 2 et 3). </a:t>
            </a:r>
          </a:p>
          <a:p>
            <a:endParaRPr lang="fr-FR" b="1" dirty="0"/>
          </a:p>
          <a:p>
            <a:r>
              <a:rPr lang="fr-FR" dirty="0"/>
              <a:t>- COMCOM Val de Ligne (Largentière)</a:t>
            </a:r>
          </a:p>
          <a:p>
            <a:r>
              <a:rPr lang="fr-FR" dirty="0"/>
              <a:t>- CAPCA</a:t>
            </a:r>
            <a:br>
              <a:rPr lang="fr-FR" dirty="0"/>
            </a:br>
            <a:r>
              <a:rPr lang="fr-FR" dirty="0"/>
              <a:t>- Arche agglo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1</a:t>
            </a:r>
            <a:r>
              <a:rPr lang="fr-FR" baseline="30000" dirty="0"/>
              <a:t>er</a:t>
            </a:r>
            <a:r>
              <a:rPr lang="fr-FR" dirty="0"/>
              <a:t> COPIL de Septembre 2021 réunissant la DSDEN, le SDJES, la Préfecture, l’USEP, l’UNSS et les fédérations partenaires (FFC, FFCT, FF triathlon) a permis de partager des objectifs communs au niveau pédagogiques et administratifs.</a:t>
            </a:r>
            <a:br>
              <a:rPr lang="fr-FR" dirty="0"/>
            </a:br>
            <a:r>
              <a:rPr lang="fr-FR" dirty="0"/>
              <a:t>Cette politique départementale a été orientée en Juin sur la communication aux collectivités des différents dispositifs, acteurs et financements pouvant être déployés sur tous les temps de l’enfant au profit du SRAV. En effet, une visioconférence le 30 Juin a réuni des maires et responsables des COMCOM afin de sensibiliser l’ensemble des partis prenantes engagées dans cette réforme prioritaire.</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02528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r>
              <a:rPr lang="fr-FR" dirty="0"/>
              <a:t>Au niveau du 1</a:t>
            </a:r>
            <a:r>
              <a:rPr lang="fr-FR" baseline="30000" dirty="0"/>
              <a:t>er</a:t>
            </a:r>
            <a:r>
              <a:rPr lang="fr-FR" dirty="0"/>
              <a:t> degré, l’Ardèche met en place la déclinaison de l’action nationale USEP « Le P’tit Tour à vélo ». Dénommé le VIDA « Voyage Itinérant à la Découverte de l’Ardèche », il concerne 7 classes pour 152 élèves. </a:t>
            </a:r>
            <a:br>
              <a:rPr lang="fr-FR" dirty="0"/>
            </a:br>
            <a:r>
              <a:rPr lang="fr-FR" dirty="0"/>
              <a:t>En termes de découverte du patrimoine, l’ensemble des sorties scolaires avec nuitées itinérantes à vélo 2021-22 du département vont permettre à 26 classes et 579 élèves (sur 14000 soit près de 5%) de profiter d’un séjour itinérant en vélo.</a:t>
            </a:r>
          </a:p>
          <a:p>
            <a:r>
              <a:rPr lang="fr-FR" dirty="0"/>
              <a:t>D’autre part, des actions de formation autour du savoir rouler à vélo sont exceptionnellement proposées pour les enseignants du 1</a:t>
            </a:r>
            <a:r>
              <a:rPr lang="fr-FR" baseline="30000" dirty="0"/>
              <a:t>er</a:t>
            </a:r>
            <a:r>
              <a:rPr lang="fr-FR" dirty="0"/>
              <a:t> degré en AP mais pas au PDF.</a:t>
            </a:r>
          </a:p>
          <a:p>
            <a:r>
              <a:rPr lang="fr-FR" dirty="0"/>
              <a:t>Une journée de formation de professeurs 1</a:t>
            </a:r>
            <a:r>
              <a:rPr lang="fr-FR" baseline="30000" dirty="0"/>
              <a:t>er</a:t>
            </a:r>
            <a:r>
              <a:rPr lang="fr-FR" dirty="0"/>
              <a:t>et 2</a:t>
            </a:r>
            <a:r>
              <a:rPr lang="fr-FR" baseline="30000" dirty="0"/>
              <a:t>nd</a:t>
            </a:r>
            <a:r>
              <a:rPr lang="fr-FR" dirty="0"/>
              <a:t> degrés serait à organiser pour 2023-24 au PDF (orientation prioritaire Blocs 2 et 3). </a:t>
            </a:r>
          </a:p>
          <a:p>
            <a:endParaRPr lang="fr-FR" b="1" dirty="0"/>
          </a:p>
          <a:p>
            <a:r>
              <a:rPr lang="fr-FR" dirty="0"/>
              <a:t>- COMCOM Val de Ligne (Largentière)</a:t>
            </a:r>
          </a:p>
          <a:p>
            <a:r>
              <a:rPr lang="fr-FR" dirty="0"/>
              <a:t>- CAPCA</a:t>
            </a:r>
            <a:br>
              <a:rPr lang="fr-FR" dirty="0"/>
            </a:br>
            <a:r>
              <a:rPr lang="fr-FR" dirty="0"/>
              <a:t>- Arche agglo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1</a:t>
            </a:r>
            <a:r>
              <a:rPr lang="fr-FR" baseline="30000" dirty="0"/>
              <a:t>er</a:t>
            </a:r>
            <a:r>
              <a:rPr lang="fr-FR" dirty="0"/>
              <a:t> COPIL de Septembre 2021 réunissant la DSDEN, le SDJES, la Préfecture, l’USEP, l’UNSS et les fédérations partenaires (FFC, FFCT, FF triathlon) a permis de partager des objectifs communs au niveau pédagogiques et administratifs.</a:t>
            </a:r>
            <a:br>
              <a:rPr lang="fr-FR" dirty="0"/>
            </a:br>
            <a:r>
              <a:rPr lang="fr-FR" dirty="0"/>
              <a:t>Cette politique départementale a été orientée en Juin sur la communication aux collectivités des différents dispositifs, acteurs et financements pouvant être déployés sur tous les temps de l’enfant au profit du SRAV. En effet, une visioconférence le 30 Juin a réuni des maires et responsables des COMCOM afin de sensibiliser l’ensemble des partis prenantes engagées dans cette réforme prioritaire.</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65109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427654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616" y="163664"/>
            <a:ext cx="8565864" cy="2912141"/>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267494"/>
            <a:ext cx="4133088" cy="1405128"/>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8000" y="95107"/>
            <a:ext cx="1732188" cy="588892"/>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ports.gouv.fr/IMG/pdf/sarv_b3_01.pdf" TargetMode="Externa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Webinaire_prez.pptx" TargetMode="External"/><Relationship Id="rId1" Type="http://schemas.openxmlformats.org/officeDocument/2006/relationships/slideLayout" Target="../slideLayouts/slideLayout4.xml"/><Relationship Id="rId6" Type="http://schemas.openxmlformats.org/officeDocument/2006/relationships/hyperlink" Target="https://generationvelo.fr/" TargetMode="External"/><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digipad.app/p/177108/ae51aa28868a2"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31_08_2022Savoir%20Rouler%20-%20Interventions%20v3.pdf" TargetMode="External"/><Relationship Id="rId7" Type="http://schemas.openxmlformats.org/officeDocument/2006/relationships/hyperlink" Target="Objectifs.JPG"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2217056"/>
            <a:ext cx="4536926" cy="2553850"/>
          </a:xfrm>
          <a:prstGeom prst="rect">
            <a:avLst/>
          </a:prstGeom>
        </p:spPr>
      </p:pic>
      <p:sp>
        <p:nvSpPr>
          <p:cNvPr id="9" name="Espace réservé de la date 6">
            <a:extLst>
              <a:ext uri="{FF2B5EF4-FFF2-40B4-BE49-F238E27FC236}">
                <a16:creationId xmlns:a16="http://schemas.microsoft.com/office/drawing/2014/main" id="{4AAFD1EF-7C54-44EB-9D96-C5F66986F9B5}"/>
              </a:ext>
            </a:extLst>
          </p:cNvPr>
          <p:cNvSpPr>
            <a:spLocks noGrp="1"/>
          </p:cNvSpPr>
          <p:nvPr>
            <p:ph type="dt" sz="half" idx="10"/>
          </p:nvPr>
        </p:nvSpPr>
        <p:spPr>
          <a:xfrm>
            <a:off x="7380312" y="4783500"/>
            <a:ext cx="1403688" cy="360000"/>
          </a:xfrm>
        </p:spPr>
        <p:txBody>
          <a:bodyPr/>
          <a:lstStyle/>
          <a:p>
            <a:pPr algn="r"/>
            <a:r>
              <a:rPr lang="fr-FR" cap="all" dirty="0"/>
              <a:t>Année scolaire 2022-23</a:t>
            </a:r>
          </a:p>
        </p:txBody>
      </p:sp>
      <p:sp>
        <p:nvSpPr>
          <p:cNvPr id="4" name="ZoneTexte 3">
            <a:extLst>
              <a:ext uri="{FF2B5EF4-FFF2-40B4-BE49-F238E27FC236}">
                <a16:creationId xmlns:a16="http://schemas.microsoft.com/office/drawing/2014/main" id="{D3B81221-895D-4694-8154-183AB6A0E0A7}"/>
              </a:ext>
            </a:extLst>
          </p:cNvPr>
          <p:cNvSpPr txBox="1"/>
          <p:nvPr/>
        </p:nvSpPr>
        <p:spPr>
          <a:xfrm>
            <a:off x="2309836" y="1347614"/>
            <a:ext cx="4620176" cy="1015663"/>
          </a:xfrm>
          <a:prstGeom prst="rect">
            <a:avLst/>
          </a:prstGeom>
          <a:noFill/>
        </p:spPr>
        <p:txBody>
          <a:bodyPr wrap="none" rtlCol="0">
            <a:spAutoFit/>
          </a:bodyPr>
          <a:lstStyle/>
          <a:p>
            <a:pPr algn="ctr"/>
            <a:r>
              <a:rPr lang="fr-BE" sz="2000" dirty="0"/>
              <a:t>COTECH SRAV et Sécurité Routière</a:t>
            </a:r>
          </a:p>
          <a:p>
            <a:pPr algn="ctr"/>
            <a:r>
              <a:rPr lang="fr-BE" sz="2000" dirty="0"/>
              <a:t>Ardèche 2023</a:t>
            </a:r>
          </a:p>
          <a:p>
            <a:pPr algn="ctr"/>
            <a:r>
              <a:rPr lang="fr-BE" sz="2000" b="1" dirty="0"/>
              <a:t>Vendredi 24 Février 14h</a:t>
            </a:r>
            <a:endParaRPr lang="fr-FR" sz="2000" dirty="0"/>
          </a:p>
        </p:txBody>
      </p:sp>
      <p:pic>
        <p:nvPicPr>
          <p:cNvPr id="6" name="Image 5">
            <a:extLst>
              <a:ext uri="{FF2B5EF4-FFF2-40B4-BE49-F238E27FC236}">
                <a16:creationId xmlns:a16="http://schemas.microsoft.com/office/drawing/2014/main" id="{0699BF1A-D396-4343-8C60-BFDFC8DF095E}"/>
              </a:ext>
            </a:extLst>
          </p:cNvPr>
          <p:cNvPicPr>
            <a:picLocks noChangeAspect="1"/>
          </p:cNvPicPr>
          <p:nvPr/>
        </p:nvPicPr>
        <p:blipFill>
          <a:blip r:embed="rId3"/>
          <a:stretch>
            <a:fillRect/>
          </a:stretch>
        </p:blipFill>
        <p:spPr>
          <a:xfrm>
            <a:off x="6161522" y="2217056"/>
            <a:ext cx="2514934" cy="2514934"/>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987574"/>
            <a:ext cx="8604488" cy="954588"/>
          </a:xfrm>
        </p:spPr>
        <p:txBody>
          <a:bodyPr/>
          <a:lstStyle/>
          <a:p>
            <a:pPr marL="0" indent="0">
              <a:buNone/>
            </a:pPr>
            <a:r>
              <a:rPr lang="fr-FR" sz="2000" dirty="0"/>
              <a:t>SRAV</a:t>
            </a:r>
            <a:br>
              <a:rPr lang="fr-FR" sz="2000" dirty="0"/>
            </a:br>
            <a:r>
              <a:rPr lang="fr-FR" sz="2000" dirty="0"/>
              <a:t>BLOC 3 : savoir rouler a vélo</a:t>
            </a:r>
            <a:br>
              <a:rPr lang="fr-FR" sz="3200" dirty="0"/>
            </a:br>
            <a:r>
              <a:rPr lang="fr-FR" sz="1600" b="0" dirty="0">
                <a:hlinkClick r:id="rId2"/>
              </a:rPr>
              <a:t>Aborder une sortie vélo, en situation réelle, sur la voie publique, en groupe ou individuellement</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100" y="326330"/>
            <a:ext cx="1296144" cy="729604"/>
          </a:xfrm>
          <a:prstGeom prst="rect">
            <a:avLst/>
          </a:prstGeom>
        </p:spPr>
      </p:pic>
      <p:pic>
        <p:nvPicPr>
          <p:cNvPr id="9" name="Image 8">
            <a:extLst>
              <a:ext uri="{FF2B5EF4-FFF2-40B4-BE49-F238E27FC236}">
                <a16:creationId xmlns:a16="http://schemas.microsoft.com/office/drawing/2014/main" id="{82AD9CA0-0E92-4E16-B3F6-728E0697EA68}"/>
              </a:ext>
            </a:extLst>
          </p:cNvPr>
          <p:cNvPicPr>
            <a:picLocks noChangeAspect="1"/>
          </p:cNvPicPr>
          <p:nvPr/>
        </p:nvPicPr>
        <p:blipFill>
          <a:blip r:embed="rId4"/>
          <a:stretch>
            <a:fillRect/>
          </a:stretch>
        </p:blipFill>
        <p:spPr>
          <a:xfrm>
            <a:off x="2267744" y="1983586"/>
            <a:ext cx="4140272" cy="2734350"/>
          </a:xfrm>
          <a:prstGeom prst="rect">
            <a:avLst/>
          </a:prstGeom>
        </p:spPr>
      </p:pic>
    </p:spTree>
    <p:extLst>
      <p:ext uri="{BB962C8B-B14F-4D97-AF65-F5344CB8AC3E}">
        <p14:creationId xmlns:p14="http://schemas.microsoft.com/office/powerpoint/2010/main" val="220184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728723"/>
            <a:ext cx="8604488" cy="654423"/>
          </a:xfrm>
        </p:spPr>
        <p:txBody>
          <a:bodyPr/>
          <a:lstStyle/>
          <a:p>
            <a:pPr marL="0" indent="0">
              <a:buNone/>
            </a:pPr>
            <a:br>
              <a:rPr lang="fr-FR" sz="2400" dirty="0"/>
            </a:br>
            <a:r>
              <a:rPr lang="fr-FR" sz="2400" dirty="0"/>
              <a:t>L’APER </a:t>
            </a:r>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sp>
        <p:nvSpPr>
          <p:cNvPr id="2" name="Rectangle 1">
            <a:extLst>
              <a:ext uri="{FF2B5EF4-FFF2-40B4-BE49-F238E27FC236}">
                <a16:creationId xmlns:a16="http://schemas.microsoft.com/office/drawing/2014/main" id="{1EC8CE04-1AC9-4E4E-B0C7-D0BC5872658D}"/>
              </a:ext>
            </a:extLst>
          </p:cNvPr>
          <p:cNvSpPr/>
          <p:nvPr/>
        </p:nvSpPr>
        <p:spPr>
          <a:xfrm>
            <a:off x="539552" y="1593456"/>
            <a:ext cx="8244448" cy="2554545"/>
          </a:xfrm>
          <a:prstGeom prst="rect">
            <a:avLst/>
          </a:prstGeom>
        </p:spPr>
        <p:txBody>
          <a:bodyPr wrap="square">
            <a:spAutoFit/>
          </a:bodyPr>
          <a:lstStyle/>
          <a:p>
            <a:pPr lvl="1"/>
            <a:r>
              <a:rPr lang="fr-FR" sz="1600" dirty="0"/>
              <a:t>L’APER est un enseignement obligatoire, inscrit dans les programmes du premier degré et qui vise à développer trois compétences :</a:t>
            </a:r>
          </a:p>
          <a:p>
            <a:pPr lvl="1"/>
            <a:r>
              <a:rPr lang="fr-FR" sz="1600" dirty="0"/>
              <a:t>   - l’enfant piéton ;</a:t>
            </a:r>
          </a:p>
          <a:p>
            <a:pPr lvl="1"/>
            <a:r>
              <a:rPr lang="fr-FR" sz="1600" dirty="0"/>
              <a:t>   - l’enfant rouleur (dont </a:t>
            </a:r>
            <a:r>
              <a:rPr lang="fr-FR" sz="1600" dirty="0" err="1"/>
              <a:t>Cle</a:t>
            </a:r>
            <a:r>
              <a:rPr lang="fr-FR" sz="1600" dirty="0"/>
              <a:t> vélo) ;</a:t>
            </a:r>
          </a:p>
          <a:p>
            <a:pPr lvl="1"/>
            <a:r>
              <a:rPr lang="fr-FR" sz="1600" dirty="0"/>
              <a:t>   - l’enfant passager.</a:t>
            </a:r>
          </a:p>
          <a:p>
            <a:pPr lvl="1"/>
            <a:r>
              <a:rPr lang="fr-FR" sz="1600" dirty="0"/>
              <a:t>Il fait l’objet d’une </a:t>
            </a:r>
            <a:r>
              <a:rPr lang="fr-FR" sz="1600" b="1" dirty="0"/>
              <a:t>attestation délivrée en fin de cycle 3</a:t>
            </a:r>
            <a:r>
              <a:rPr lang="fr-FR" sz="1600" dirty="0"/>
              <a:t>.</a:t>
            </a:r>
          </a:p>
          <a:p>
            <a:pPr lvl="1"/>
            <a:endParaRPr lang="fr-FR" sz="1600" dirty="0"/>
          </a:p>
          <a:p>
            <a:pPr lvl="1"/>
            <a:r>
              <a:rPr lang="fr-FR" sz="1600" dirty="0"/>
              <a:t>Le savoir rouler à vélo peut ainsi contribuer à valider une partie des compétences développées dans le cadre de l’APER (enfant rouleur) mais ne se substitue pas intégralement à l’APER.</a:t>
            </a:r>
          </a:p>
        </p:txBody>
      </p:sp>
      <p:pic>
        <p:nvPicPr>
          <p:cNvPr id="9" name="Image 8">
            <a:extLst>
              <a:ext uri="{FF2B5EF4-FFF2-40B4-BE49-F238E27FC236}">
                <a16:creationId xmlns:a16="http://schemas.microsoft.com/office/drawing/2014/main" id="{8B8753AE-F041-47E4-B2D0-A363B441D9D8}"/>
              </a:ext>
            </a:extLst>
          </p:cNvPr>
          <p:cNvPicPr>
            <a:picLocks noChangeAspect="1"/>
          </p:cNvPicPr>
          <p:nvPr/>
        </p:nvPicPr>
        <p:blipFill>
          <a:blip r:embed="rId2"/>
          <a:stretch>
            <a:fillRect/>
          </a:stretch>
        </p:blipFill>
        <p:spPr>
          <a:xfrm>
            <a:off x="7866216" y="254552"/>
            <a:ext cx="917784" cy="917784"/>
          </a:xfrm>
          <a:prstGeom prst="rect">
            <a:avLst/>
          </a:prstGeom>
        </p:spPr>
      </p:pic>
    </p:spTree>
    <p:extLst>
      <p:ext uri="{BB962C8B-B14F-4D97-AF65-F5344CB8AC3E}">
        <p14:creationId xmlns:p14="http://schemas.microsoft.com/office/powerpoint/2010/main" val="115219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1314400"/>
            <a:ext cx="8604488" cy="63590"/>
          </a:xfrm>
        </p:spPr>
        <p:txBody>
          <a:bodyPr/>
          <a:lstStyle/>
          <a:p>
            <a:pPr marL="0" indent="0">
              <a:buNone/>
            </a:pPr>
            <a:r>
              <a:rPr lang="fr-FR" sz="2000" dirty="0"/>
              <a:t>Liens entre le SRAV et l’APER</a:t>
            </a:r>
            <a:br>
              <a:rPr lang="fr-FR" sz="2000" dirty="0"/>
            </a:br>
            <a:r>
              <a:rPr lang="fr-FR" sz="1600" b="0" dirty="0"/>
              <a:t>Du « Bloc 2 » (SRAV) à « Quand je roule » (APER)</a:t>
            </a:r>
            <a:br>
              <a:rPr lang="fr-FR" sz="2400" dirty="0"/>
            </a:b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9" name="Image 8">
            <a:extLst>
              <a:ext uri="{FF2B5EF4-FFF2-40B4-BE49-F238E27FC236}">
                <a16:creationId xmlns:a16="http://schemas.microsoft.com/office/drawing/2014/main" id="{8B8753AE-F041-47E4-B2D0-A363B441D9D8}"/>
              </a:ext>
            </a:extLst>
          </p:cNvPr>
          <p:cNvPicPr>
            <a:picLocks noChangeAspect="1"/>
          </p:cNvPicPr>
          <p:nvPr/>
        </p:nvPicPr>
        <p:blipFill>
          <a:blip r:embed="rId3"/>
          <a:stretch>
            <a:fillRect/>
          </a:stretch>
        </p:blipFill>
        <p:spPr>
          <a:xfrm>
            <a:off x="7866216" y="254552"/>
            <a:ext cx="917784" cy="917784"/>
          </a:xfrm>
          <a:prstGeom prst="rect">
            <a:avLst/>
          </a:prstGeom>
        </p:spPr>
      </p:pic>
      <p:pic>
        <p:nvPicPr>
          <p:cNvPr id="10" name="Image 9">
            <a:extLst>
              <a:ext uri="{FF2B5EF4-FFF2-40B4-BE49-F238E27FC236}">
                <a16:creationId xmlns:a16="http://schemas.microsoft.com/office/drawing/2014/main" id="{B2B9FE83-F491-46D2-AB2C-5FAF0AB8D2C9}"/>
              </a:ext>
            </a:extLst>
          </p:cNvPr>
          <p:cNvPicPr>
            <a:picLocks noChangeAspect="1"/>
          </p:cNvPicPr>
          <p:nvPr/>
        </p:nvPicPr>
        <p:blipFill>
          <a:blip r:embed="rId4"/>
          <a:stretch>
            <a:fillRect/>
          </a:stretch>
        </p:blipFill>
        <p:spPr>
          <a:xfrm>
            <a:off x="373744" y="1561686"/>
            <a:ext cx="3346450" cy="3079750"/>
          </a:xfrm>
          <a:prstGeom prst="rect">
            <a:avLst/>
          </a:prstGeom>
        </p:spPr>
      </p:pic>
      <p:pic>
        <p:nvPicPr>
          <p:cNvPr id="11" name="Image 10">
            <a:extLst>
              <a:ext uri="{FF2B5EF4-FFF2-40B4-BE49-F238E27FC236}">
                <a16:creationId xmlns:a16="http://schemas.microsoft.com/office/drawing/2014/main" id="{E8BBA72B-25AF-4C65-87A4-21B00C599E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808" y="519736"/>
            <a:ext cx="1296144" cy="729604"/>
          </a:xfrm>
          <a:prstGeom prst="rect">
            <a:avLst/>
          </a:prstGeom>
        </p:spPr>
      </p:pic>
      <p:pic>
        <p:nvPicPr>
          <p:cNvPr id="6" name="Image 5">
            <a:extLst>
              <a:ext uri="{FF2B5EF4-FFF2-40B4-BE49-F238E27FC236}">
                <a16:creationId xmlns:a16="http://schemas.microsoft.com/office/drawing/2014/main" id="{EF2CA758-793F-4299-909E-9888698E841D}"/>
              </a:ext>
            </a:extLst>
          </p:cNvPr>
          <p:cNvPicPr>
            <a:picLocks noChangeAspect="1"/>
          </p:cNvPicPr>
          <p:nvPr/>
        </p:nvPicPr>
        <p:blipFill>
          <a:blip r:embed="rId6"/>
          <a:stretch>
            <a:fillRect/>
          </a:stretch>
        </p:blipFill>
        <p:spPr>
          <a:xfrm>
            <a:off x="4355976" y="1931636"/>
            <a:ext cx="4649279" cy="2150716"/>
          </a:xfrm>
          <a:prstGeom prst="rect">
            <a:avLst/>
          </a:prstGeom>
        </p:spPr>
      </p:pic>
      <p:pic>
        <p:nvPicPr>
          <p:cNvPr id="40" name="Image 39">
            <a:extLst>
              <a:ext uri="{FF2B5EF4-FFF2-40B4-BE49-F238E27FC236}">
                <a16:creationId xmlns:a16="http://schemas.microsoft.com/office/drawing/2014/main" id="{1406930D-84EC-494A-A4C5-345FC09D4434}"/>
              </a:ext>
            </a:extLst>
          </p:cNvPr>
          <p:cNvPicPr>
            <a:picLocks noChangeAspect="1"/>
          </p:cNvPicPr>
          <p:nvPr/>
        </p:nvPicPr>
        <p:blipFill>
          <a:blip r:embed="rId7"/>
          <a:stretch>
            <a:fillRect/>
          </a:stretch>
        </p:blipFill>
        <p:spPr>
          <a:xfrm>
            <a:off x="3551548" y="2088592"/>
            <a:ext cx="804428" cy="2547406"/>
          </a:xfrm>
          <a:prstGeom prst="rect">
            <a:avLst/>
          </a:prstGeom>
        </p:spPr>
      </p:pic>
    </p:spTree>
    <p:extLst>
      <p:ext uri="{BB962C8B-B14F-4D97-AF65-F5344CB8AC3E}">
        <p14:creationId xmlns:p14="http://schemas.microsoft.com/office/powerpoint/2010/main" val="7191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hlinkClick r:id="rId2" action="ppaction://hlinkpres?slideindex=1&amp;slidetitle="/>
            <a:extLst>
              <a:ext uri="{FF2B5EF4-FFF2-40B4-BE49-F238E27FC236}">
                <a16:creationId xmlns:a16="http://schemas.microsoft.com/office/drawing/2014/main" id="{E3B433FD-FFEB-478D-A331-E8E22374931C}"/>
              </a:ext>
            </a:extLst>
          </p:cNvPr>
          <p:cNvPicPr>
            <a:picLocks noChangeAspect="1"/>
          </p:cNvPicPr>
          <p:nvPr/>
        </p:nvPicPr>
        <p:blipFill>
          <a:blip r:embed="rId3"/>
          <a:stretch>
            <a:fillRect/>
          </a:stretch>
        </p:blipFill>
        <p:spPr>
          <a:xfrm>
            <a:off x="26895" y="1491630"/>
            <a:ext cx="2321456" cy="1862684"/>
          </a:xfrm>
          <a:prstGeom prst="rect">
            <a:avLst/>
          </a:prstGeom>
        </p:spPr>
      </p:pic>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107504" y="1131590"/>
            <a:ext cx="7668385" cy="225548"/>
          </a:xfrm>
        </p:spPr>
        <p:txBody>
          <a:bodyPr/>
          <a:lstStyle/>
          <a:p>
            <a:pPr marL="0" lvl="0" indent="0">
              <a:buNone/>
            </a:pPr>
            <a:r>
              <a:rPr lang="fr-BE" sz="2000" dirty="0"/>
              <a:t>3. Présentation du programme « Génération Vélo » </a:t>
            </a:r>
            <a:br>
              <a:rPr lang="fr-BE" sz="2000" dirty="0"/>
            </a:br>
            <a:r>
              <a:rPr lang="fr-BE" sz="1600" b="0" dirty="0"/>
              <a:t>Tiphaine Cheveau, Animatrice régionale AURA de la FUB</a:t>
            </a:r>
            <a:endParaRPr lang="fr-FR" sz="1600" b="0" dirty="0"/>
          </a:p>
        </p:txBody>
      </p:sp>
      <p:sp>
        <p:nvSpPr>
          <p:cNvPr id="7" name="Espace réservé de la date 6"/>
          <p:cNvSpPr>
            <a:spLocks noGrp="1"/>
          </p:cNvSpPr>
          <p:nvPr>
            <p:ph type="dt" sz="half" idx="10"/>
          </p:nvPr>
        </p:nvSpPr>
        <p:spPr>
          <a:xfrm>
            <a:off x="7236296" y="4783500"/>
            <a:ext cx="1547704" cy="313809"/>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000" y="627534"/>
            <a:ext cx="1296144" cy="729604"/>
          </a:xfrm>
          <a:prstGeom prst="rect">
            <a:avLst/>
          </a:prstGeom>
        </p:spPr>
      </p:pic>
      <p:sp>
        <p:nvSpPr>
          <p:cNvPr id="43" name="ZoneTexte 42">
            <a:extLst>
              <a:ext uri="{FF2B5EF4-FFF2-40B4-BE49-F238E27FC236}">
                <a16:creationId xmlns:a16="http://schemas.microsoft.com/office/drawing/2014/main" id="{FCE863EA-5DDE-9B8F-85C1-247E515FC99F}"/>
              </a:ext>
            </a:extLst>
          </p:cNvPr>
          <p:cNvSpPr txBox="1"/>
          <p:nvPr/>
        </p:nvSpPr>
        <p:spPr>
          <a:xfrm>
            <a:off x="3000585" y="1782750"/>
            <a:ext cx="2321456" cy="1061829"/>
          </a:xfrm>
          <a:prstGeom prst="rect">
            <a:avLst/>
          </a:prstGeom>
          <a:noFill/>
        </p:spPr>
        <p:txBody>
          <a:bodyPr wrap="square" rtlCol="0">
            <a:spAutoFit/>
          </a:bodyPr>
          <a:lstStyle/>
          <a:p>
            <a:pPr>
              <a:spcAft>
                <a:spcPts val="600"/>
              </a:spcAft>
            </a:pPr>
            <a:r>
              <a:rPr lang="fr-FR" sz="1600" dirty="0">
                <a:latin typeface="Sarabun" panose="00000500000000000000" pitchFamily="2" charset="-34"/>
                <a:cs typeface="Sarabun" panose="00000500000000000000" pitchFamily="2" charset="-34"/>
              </a:rPr>
              <a:t>Quoi ? </a:t>
            </a:r>
          </a:p>
          <a:p>
            <a:pPr algn="ctr"/>
            <a:r>
              <a:rPr lang="fr-FR" sz="1400" b="1" dirty="0">
                <a:solidFill>
                  <a:srgbClr val="12D9A3"/>
                </a:solidFill>
                <a:latin typeface="Ruddy" panose="00000500000000000000"/>
                <a:cs typeface="Sarabun"/>
              </a:rPr>
              <a:t>Un programme CEE 100% dédié au SRAV</a:t>
            </a:r>
          </a:p>
          <a:p>
            <a:pPr algn="ctr"/>
            <a:endParaRPr kumimoji="0" lang="fr-FR" sz="1400" b="1" i="0" u="none" strike="noStrike" kern="1200" cap="none" spc="0" normalizeH="0" baseline="0" noProof="0" dirty="0">
              <a:ln>
                <a:noFill/>
              </a:ln>
              <a:solidFill>
                <a:srgbClr val="12D9A3"/>
              </a:solidFill>
              <a:effectLst/>
              <a:uLnTx/>
              <a:uFillTx/>
              <a:latin typeface="Ruddy" panose="00000500000000000000"/>
              <a:ea typeface="+mn-ea"/>
              <a:cs typeface="Sarabun"/>
            </a:endParaRPr>
          </a:p>
        </p:txBody>
      </p:sp>
      <p:sp>
        <p:nvSpPr>
          <p:cNvPr id="44" name="ZoneTexte 43">
            <a:extLst>
              <a:ext uri="{FF2B5EF4-FFF2-40B4-BE49-F238E27FC236}">
                <a16:creationId xmlns:a16="http://schemas.microsoft.com/office/drawing/2014/main" id="{D2B129AC-FA2D-A444-6B46-013B43A58966}"/>
              </a:ext>
            </a:extLst>
          </p:cNvPr>
          <p:cNvSpPr txBox="1"/>
          <p:nvPr/>
        </p:nvSpPr>
        <p:spPr>
          <a:xfrm>
            <a:off x="6105250" y="1751594"/>
            <a:ext cx="2262091" cy="846386"/>
          </a:xfrm>
          <a:prstGeom prst="rect">
            <a:avLst/>
          </a:prstGeom>
          <a:noFill/>
        </p:spPr>
        <p:txBody>
          <a:bodyPr wrap="square" rtlCol="0">
            <a:spAutoFit/>
          </a:bodyPr>
          <a:lstStyle/>
          <a:p>
            <a:pPr>
              <a:spcAft>
                <a:spcPts val="600"/>
              </a:spcAft>
            </a:pPr>
            <a:r>
              <a:rPr lang="fr-FR" sz="1600" dirty="0">
                <a:latin typeface="Sarabun" panose="00000500000000000000" pitchFamily="2" charset="-34"/>
                <a:cs typeface="Sarabun" panose="00000500000000000000" pitchFamily="2" charset="-34"/>
              </a:rPr>
              <a:t>Comment ?</a:t>
            </a:r>
          </a:p>
          <a:p>
            <a:r>
              <a:rPr lang="fr-FR" sz="1400" b="1" dirty="0">
                <a:solidFill>
                  <a:srgbClr val="E53665"/>
                </a:solidFill>
                <a:latin typeface="Ruddy" panose="00000500000000000000"/>
                <a:cs typeface="Sarabun"/>
              </a:rPr>
              <a:t>Réponses aux freins du SRAV</a:t>
            </a:r>
          </a:p>
        </p:txBody>
      </p:sp>
      <p:pic>
        <p:nvPicPr>
          <p:cNvPr id="45" name="Image 44">
            <a:extLst>
              <a:ext uri="{FF2B5EF4-FFF2-40B4-BE49-F238E27FC236}">
                <a16:creationId xmlns:a16="http://schemas.microsoft.com/office/drawing/2014/main" id="{031E293C-FCE0-A1BC-B229-7B2F9AB8B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3209" y="2571750"/>
            <a:ext cx="1241161" cy="1174946"/>
          </a:xfrm>
          <a:prstGeom prst="rect">
            <a:avLst/>
          </a:prstGeom>
        </p:spPr>
      </p:pic>
      <p:sp>
        <p:nvSpPr>
          <p:cNvPr id="46" name="ZoneTexte 45">
            <a:extLst>
              <a:ext uri="{FF2B5EF4-FFF2-40B4-BE49-F238E27FC236}">
                <a16:creationId xmlns:a16="http://schemas.microsoft.com/office/drawing/2014/main" id="{FC8F5E97-F4CB-8994-B62C-9371789B6EF2}"/>
              </a:ext>
            </a:extLst>
          </p:cNvPr>
          <p:cNvSpPr txBox="1"/>
          <p:nvPr/>
        </p:nvSpPr>
        <p:spPr>
          <a:xfrm>
            <a:off x="6715516" y="3027997"/>
            <a:ext cx="2428484" cy="846386"/>
          </a:xfrm>
          <a:prstGeom prst="rect">
            <a:avLst/>
          </a:prstGeom>
          <a:noFill/>
          <a:ln>
            <a:noFill/>
          </a:ln>
        </p:spPr>
        <p:txBody>
          <a:bodyPr wrap="square" rtlCol="0">
            <a:spAutoFit/>
          </a:bodyPr>
          <a:lstStyle/>
          <a:p>
            <a:pPr>
              <a:spcAft>
                <a:spcPts val="600"/>
              </a:spcAft>
            </a:pPr>
            <a:r>
              <a:rPr lang="fr-FR" sz="1600" dirty="0">
                <a:latin typeface="Sarabun" panose="00000500000000000000" pitchFamily="2" charset="-34"/>
                <a:cs typeface="Sarabun" panose="00000500000000000000" pitchFamily="2" charset="-34"/>
              </a:rPr>
              <a:t>Quand ?</a:t>
            </a:r>
          </a:p>
          <a:p>
            <a:r>
              <a:rPr lang="fr-FR" sz="1400" b="1" dirty="0">
                <a:solidFill>
                  <a:srgbClr val="5CBDFF"/>
                </a:solidFill>
                <a:latin typeface="Ruddy" panose="00000500000000000000"/>
                <a:cs typeface="Sarabun"/>
              </a:rPr>
              <a:t>Un programme sur 3 ans,</a:t>
            </a:r>
          </a:p>
          <a:p>
            <a:r>
              <a:rPr lang="fr-FR" sz="1400" b="1" dirty="0">
                <a:solidFill>
                  <a:srgbClr val="5CBDFF"/>
                </a:solidFill>
                <a:latin typeface="Ruddy" panose="00000500000000000000"/>
                <a:cs typeface="Sarabun"/>
              </a:rPr>
              <a:t>de 2022 à fin 2024</a:t>
            </a:r>
          </a:p>
        </p:txBody>
      </p:sp>
      <p:sp>
        <p:nvSpPr>
          <p:cNvPr id="47" name="ZoneTexte 46">
            <a:extLst>
              <a:ext uri="{FF2B5EF4-FFF2-40B4-BE49-F238E27FC236}">
                <a16:creationId xmlns:a16="http://schemas.microsoft.com/office/drawing/2014/main" id="{351E81B5-459C-3724-F8F9-5A5206B9EDE4}"/>
              </a:ext>
            </a:extLst>
          </p:cNvPr>
          <p:cNvSpPr txBox="1"/>
          <p:nvPr/>
        </p:nvSpPr>
        <p:spPr>
          <a:xfrm>
            <a:off x="2434683" y="3376800"/>
            <a:ext cx="3356952" cy="1061829"/>
          </a:xfrm>
          <a:prstGeom prst="rect">
            <a:avLst/>
          </a:prstGeom>
          <a:noFill/>
          <a:ln>
            <a:noFill/>
          </a:ln>
        </p:spPr>
        <p:txBody>
          <a:bodyPr wrap="square" rtlCol="0">
            <a:spAutoFit/>
          </a:bodyPr>
          <a:lstStyle/>
          <a:p>
            <a:pPr>
              <a:spcAft>
                <a:spcPts val="600"/>
              </a:spcAft>
            </a:pPr>
            <a:r>
              <a:rPr lang="fr-FR" sz="1600" dirty="0">
                <a:latin typeface="Sarabun" panose="00000500000000000000" pitchFamily="2" charset="-34"/>
                <a:cs typeface="Sarabun" panose="00000500000000000000" pitchFamily="2" charset="-34"/>
              </a:rPr>
              <a:t>Pourquoi ?</a:t>
            </a:r>
          </a:p>
          <a:p>
            <a:r>
              <a:rPr lang="fr-FR" sz="1400" b="1" dirty="0">
                <a:solidFill>
                  <a:srgbClr val="F2912C"/>
                </a:solidFill>
                <a:latin typeface="Ruddy" panose="00000500000000000000"/>
                <a:cs typeface="Sarabun"/>
              </a:rPr>
              <a:t>Accélérer l’apprentissage du vélo chez les enfants et faire du vélo une solution de mobilité</a:t>
            </a:r>
          </a:p>
        </p:txBody>
      </p:sp>
      <p:sp>
        <p:nvSpPr>
          <p:cNvPr id="4" name="Ellipse 3">
            <a:extLst>
              <a:ext uri="{FF2B5EF4-FFF2-40B4-BE49-F238E27FC236}">
                <a16:creationId xmlns:a16="http://schemas.microsoft.com/office/drawing/2014/main" id="{F7FE729C-3910-62E6-51E4-0B904CC64F23}"/>
              </a:ext>
            </a:extLst>
          </p:cNvPr>
          <p:cNvSpPr/>
          <p:nvPr/>
        </p:nvSpPr>
        <p:spPr>
          <a:xfrm>
            <a:off x="1545155" y="2334455"/>
            <a:ext cx="934171" cy="693542"/>
          </a:xfrm>
          <a:prstGeom prst="ellipse">
            <a:avLst/>
          </a:prstGeom>
          <a:noFill/>
          <a:ln>
            <a:solidFill>
              <a:srgbClr val="12D9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9E261E9-1B33-2F70-BD11-8A65CE587843}"/>
              </a:ext>
            </a:extLst>
          </p:cNvPr>
          <p:cNvSpPr txBox="1"/>
          <p:nvPr/>
        </p:nvSpPr>
        <p:spPr>
          <a:xfrm>
            <a:off x="5753837" y="4343104"/>
            <a:ext cx="3356952" cy="369332"/>
          </a:xfrm>
          <a:prstGeom prst="rect">
            <a:avLst/>
          </a:prstGeom>
          <a:noFill/>
        </p:spPr>
        <p:txBody>
          <a:bodyPr wrap="square">
            <a:spAutoFit/>
          </a:bodyPr>
          <a:lstStyle/>
          <a:p>
            <a:r>
              <a:rPr lang="fr-FR" dirty="0">
                <a:hlinkClick r:id="rId6">
                  <a:extLst>
                    <a:ext uri="{A12FA001-AC4F-418D-AE19-62706E023703}">
                      <ahyp:hlinkClr xmlns:ahyp="http://schemas.microsoft.com/office/drawing/2018/hyperlinkcolor" val="tx"/>
                    </a:ext>
                  </a:extLst>
                </a:hlinkClick>
              </a:rPr>
              <a:t>https://generationvelo.fr/</a:t>
            </a:r>
            <a:endParaRPr lang="fr-FR" dirty="0"/>
          </a:p>
        </p:txBody>
      </p:sp>
    </p:spTree>
    <p:extLst>
      <p:ext uri="{BB962C8B-B14F-4D97-AF65-F5344CB8AC3E}">
        <p14:creationId xmlns:p14="http://schemas.microsoft.com/office/powerpoint/2010/main" val="24097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360000" y="1131590"/>
            <a:ext cx="7308345" cy="225548"/>
          </a:xfrm>
        </p:spPr>
        <p:txBody>
          <a:bodyPr/>
          <a:lstStyle/>
          <a:p>
            <a:pPr marL="0" lvl="0" indent="0">
              <a:buNone/>
            </a:pPr>
            <a:r>
              <a:rPr lang="fr-BE" sz="2000" dirty="0"/>
              <a:t>Présentation du programme « Génération Vélo »</a:t>
            </a:r>
            <a:br>
              <a:rPr lang="fr-BE" sz="2000" dirty="0"/>
            </a:br>
            <a:endParaRPr lang="fr-FR" sz="1600" b="0" dirty="0"/>
          </a:p>
        </p:txBody>
      </p:sp>
      <p:sp>
        <p:nvSpPr>
          <p:cNvPr id="7" name="Espace réservé de la date 6"/>
          <p:cNvSpPr>
            <a:spLocks noGrp="1"/>
          </p:cNvSpPr>
          <p:nvPr>
            <p:ph type="dt" sz="half" idx="10"/>
          </p:nvPr>
        </p:nvSpPr>
        <p:spPr>
          <a:xfrm>
            <a:off x="7236296" y="4783500"/>
            <a:ext cx="1547704" cy="313809"/>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000" y="627534"/>
            <a:ext cx="1296144" cy="729604"/>
          </a:xfrm>
          <a:prstGeom prst="rect">
            <a:avLst/>
          </a:prstGeom>
        </p:spPr>
      </p:pic>
      <p:pic>
        <p:nvPicPr>
          <p:cNvPr id="53" name="Image 52">
            <a:extLst>
              <a:ext uri="{FF2B5EF4-FFF2-40B4-BE49-F238E27FC236}">
                <a16:creationId xmlns:a16="http://schemas.microsoft.com/office/drawing/2014/main" id="{34F0766C-FFF3-6A7D-286D-B7B5BA4F0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62" y="1690942"/>
            <a:ext cx="1452418" cy="599559"/>
          </a:xfrm>
          <a:prstGeom prst="rect">
            <a:avLst/>
          </a:prstGeom>
        </p:spPr>
      </p:pic>
      <p:sp>
        <p:nvSpPr>
          <p:cNvPr id="55" name="Forme libre 18">
            <a:extLst>
              <a:ext uri="{FF2B5EF4-FFF2-40B4-BE49-F238E27FC236}">
                <a16:creationId xmlns:a16="http://schemas.microsoft.com/office/drawing/2014/main" id="{375FA289-B276-29B2-E380-41C58AC16902}"/>
              </a:ext>
            </a:extLst>
          </p:cNvPr>
          <p:cNvSpPr/>
          <p:nvPr/>
        </p:nvSpPr>
        <p:spPr>
          <a:xfrm rot="16903417">
            <a:off x="2370756" y="4325859"/>
            <a:ext cx="316693" cy="120522"/>
          </a:xfrm>
          <a:custGeom>
            <a:avLst/>
            <a:gdLst>
              <a:gd name="connsiteX0" fmla="*/ 3571 w 915564"/>
              <a:gd name="connsiteY0" fmla="*/ 0 h 589378"/>
              <a:gd name="connsiteX1" fmla="*/ 915564 w 915564"/>
              <a:gd name="connsiteY1" fmla="*/ 451959 h 589378"/>
              <a:gd name="connsiteX2" fmla="*/ 863675 w 915564"/>
              <a:gd name="connsiteY2" fmla="*/ 494771 h 589378"/>
              <a:gd name="connsiteX3" fmla="*/ 553954 w 915564"/>
              <a:gd name="connsiteY3" fmla="*/ 589378 h 589378"/>
              <a:gd name="connsiteX4" fmla="*/ 0 w 915564"/>
              <a:gd name="connsiteY4" fmla="*/ 35424 h 589378"/>
              <a:gd name="connsiteX0" fmla="*/ 258753 w 915564"/>
              <a:gd name="connsiteY0" fmla="*/ 0 h 961517"/>
              <a:gd name="connsiteX1" fmla="*/ 915564 w 915564"/>
              <a:gd name="connsiteY1" fmla="*/ 824098 h 961517"/>
              <a:gd name="connsiteX2" fmla="*/ 863675 w 915564"/>
              <a:gd name="connsiteY2" fmla="*/ 866910 h 961517"/>
              <a:gd name="connsiteX3" fmla="*/ 553954 w 915564"/>
              <a:gd name="connsiteY3" fmla="*/ 961517 h 961517"/>
              <a:gd name="connsiteX4" fmla="*/ 0 w 915564"/>
              <a:gd name="connsiteY4" fmla="*/ 407563 h 961517"/>
              <a:gd name="connsiteX5" fmla="*/ 258753 w 915564"/>
              <a:gd name="connsiteY5" fmla="*/ 0 h 961517"/>
              <a:gd name="connsiteX0" fmla="*/ 0 w 915564"/>
              <a:gd name="connsiteY0" fmla="*/ 1039 h 554993"/>
              <a:gd name="connsiteX1" fmla="*/ 915564 w 915564"/>
              <a:gd name="connsiteY1" fmla="*/ 417574 h 554993"/>
              <a:gd name="connsiteX2" fmla="*/ 863675 w 915564"/>
              <a:gd name="connsiteY2" fmla="*/ 460386 h 554993"/>
              <a:gd name="connsiteX3" fmla="*/ 553954 w 915564"/>
              <a:gd name="connsiteY3" fmla="*/ 554993 h 554993"/>
              <a:gd name="connsiteX4" fmla="*/ 0 w 915564"/>
              <a:gd name="connsiteY4" fmla="*/ 1039 h 554993"/>
              <a:gd name="connsiteX0" fmla="*/ 915564 w 1007004"/>
              <a:gd name="connsiteY0" fmla="*/ 417571 h 554990"/>
              <a:gd name="connsiteX1" fmla="*/ 863675 w 1007004"/>
              <a:gd name="connsiteY1" fmla="*/ 460383 h 554990"/>
              <a:gd name="connsiteX2" fmla="*/ 553954 w 1007004"/>
              <a:gd name="connsiteY2" fmla="*/ 554990 h 554990"/>
              <a:gd name="connsiteX3" fmla="*/ 0 w 1007004"/>
              <a:gd name="connsiteY3" fmla="*/ 1036 h 554990"/>
              <a:gd name="connsiteX4" fmla="*/ 1007004 w 1007004"/>
              <a:gd name="connsiteY4" fmla="*/ 509011 h 554990"/>
              <a:gd name="connsiteX0" fmla="*/ 915564 w 915564"/>
              <a:gd name="connsiteY0" fmla="*/ 609799 h 747218"/>
              <a:gd name="connsiteX1" fmla="*/ 863675 w 915564"/>
              <a:gd name="connsiteY1" fmla="*/ 652611 h 747218"/>
              <a:gd name="connsiteX2" fmla="*/ 553954 w 915564"/>
              <a:gd name="connsiteY2" fmla="*/ 747218 h 747218"/>
              <a:gd name="connsiteX3" fmla="*/ 0 w 915564"/>
              <a:gd name="connsiteY3" fmla="*/ 193264 h 747218"/>
              <a:gd name="connsiteX4" fmla="*/ 847516 w 915564"/>
              <a:gd name="connsiteY4" fmla="*/ 52653 h 747218"/>
              <a:gd name="connsiteX0" fmla="*/ 915564 w 915564"/>
              <a:gd name="connsiteY0" fmla="*/ 416535 h 553954"/>
              <a:gd name="connsiteX1" fmla="*/ 863675 w 915564"/>
              <a:gd name="connsiteY1" fmla="*/ 459347 h 553954"/>
              <a:gd name="connsiteX2" fmla="*/ 553954 w 915564"/>
              <a:gd name="connsiteY2" fmla="*/ 553954 h 553954"/>
              <a:gd name="connsiteX3" fmla="*/ 0 w 915564"/>
              <a:gd name="connsiteY3" fmla="*/ 0 h 553954"/>
              <a:gd name="connsiteX0" fmla="*/ 863675 w 863675"/>
              <a:gd name="connsiteY0" fmla="*/ 459347 h 553954"/>
              <a:gd name="connsiteX1" fmla="*/ 553954 w 863675"/>
              <a:gd name="connsiteY1" fmla="*/ 553954 h 553954"/>
              <a:gd name="connsiteX2" fmla="*/ 0 w 863675"/>
              <a:gd name="connsiteY2" fmla="*/ 0 h 553954"/>
            </a:gdLst>
            <a:ahLst/>
            <a:cxnLst>
              <a:cxn ang="0">
                <a:pos x="connsiteX0" y="connsiteY0"/>
              </a:cxn>
              <a:cxn ang="0">
                <a:pos x="connsiteX1" y="connsiteY1"/>
              </a:cxn>
              <a:cxn ang="0">
                <a:pos x="connsiteX2" y="connsiteY2"/>
              </a:cxn>
            </a:cxnLst>
            <a:rect l="l" t="t" r="r" b="b"/>
            <a:pathLst>
              <a:path w="863675" h="553954">
                <a:moveTo>
                  <a:pt x="863675" y="459347"/>
                </a:moveTo>
                <a:cubicBezTo>
                  <a:pt x="775263" y="519077"/>
                  <a:pt x="668681" y="553954"/>
                  <a:pt x="553954" y="553954"/>
                </a:cubicBezTo>
                <a:cubicBezTo>
                  <a:pt x="248014" y="553954"/>
                  <a:pt x="0" y="305940"/>
                  <a:pt x="0" y="0"/>
                </a:cubicBezTo>
              </a:path>
            </a:pathLst>
          </a:custGeom>
          <a:noFill/>
          <a:ln w="63500" cap="rnd">
            <a:solidFill>
              <a:srgbClr val="5CBD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6" name="Forme libre 19">
            <a:extLst>
              <a:ext uri="{FF2B5EF4-FFF2-40B4-BE49-F238E27FC236}">
                <a16:creationId xmlns:a16="http://schemas.microsoft.com/office/drawing/2014/main" id="{B7BF0C22-3139-0ADA-D426-C3772E052EBC}"/>
              </a:ext>
            </a:extLst>
          </p:cNvPr>
          <p:cNvSpPr/>
          <p:nvPr/>
        </p:nvSpPr>
        <p:spPr>
          <a:xfrm rot="6778688">
            <a:off x="218864" y="2769880"/>
            <a:ext cx="316693" cy="120522"/>
          </a:xfrm>
          <a:custGeom>
            <a:avLst/>
            <a:gdLst>
              <a:gd name="connsiteX0" fmla="*/ 3571 w 915564"/>
              <a:gd name="connsiteY0" fmla="*/ 0 h 589378"/>
              <a:gd name="connsiteX1" fmla="*/ 915564 w 915564"/>
              <a:gd name="connsiteY1" fmla="*/ 451959 h 589378"/>
              <a:gd name="connsiteX2" fmla="*/ 863675 w 915564"/>
              <a:gd name="connsiteY2" fmla="*/ 494771 h 589378"/>
              <a:gd name="connsiteX3" fmla="*/ 553954 w 915564"/>
              <a:gd name="connsiteY3" fmla="*/ 589378 h 589378"/>
              <a:gd name="connsiteX4" fmla="*/ 0 w 915564"/>
              <a:gd name="connsiteY4" fmla="*/ 35424 h 589378"/>
              <a:gd name="connsiteX0" fmla="*/ 258753 w 915564"/>
              <a:gd name="connsiteY0" fmla="*/ 0 h 961517"/>
              <a:gd name="connsiteX1" fmla="*/ 915564 w 915564"/>
              <a:gd name="connsiteY1" fmla="*/ 824098 h 961517"/>
              <a:gd name="connsiteX2" fmla="*/ 863675 w 915564"/>
              <a:gd name="connsiteY2" fmla="*/ 866910 h 961517"/>
              <a:gd name="connsiteX3" fmla="*/ 553954 w 915564"/>
              <a:gd name="connsiteY3" fmla="*/ 961517 h 961517"/>
              <a:gd name="connsiteX4" fmla="*/ 0 w 915564"/>
              <a:gd name="connsiteY4" fmla="*/ 407563 h 961517"/>
              <a:gd name="connsiteX5" fmla="*/ 258753 w 915564"/>
              <a:gd name="connsiteY5" fmla="*/ 0 h 961517"/>
              <a:gd name="connsiteX0" fmla="*/ 0 w 915564"/>
              <a:gd name="connsiteY0" fmla="*/ 1039 h 554993"/>
              <a:gd name="connsiteX1" fmla="*/ 915564 w 915564"/>
              <a:gd name="connsiteY1" fmla="*/ 417574 h 554993"/>
              <a:gd name="connsiteX2" fmla="*/ 863675 w 915564"/>
              <a:gd name="connsiteY2" fmla="*/ 460386 h 554993"/>
              <a:gd name="connsiteX3" fmla="*/ 553954 w 915564"/>
              <a:gd name="connsiteY3" fmla="*/ 554993 h 554993"/>
              <a:gd name="connsiteX4" fmla="*/ 0 w 915564"/>
              <a:gd name="connsiteY4" fmla="*/ 1039 h 554993"/>
              <a:gd name="connsiteX0" fmla="*/ 915564 w 1007004"/>
              <a:gd name="connsiteY0" fmla="*/ 417571 h 554990"/>
              <a:gd name="connsiteX1" fmla="*/ 863675 w 1007004"/>
              <a:gd name="connsiteY1" fmla="*/ 460383 h 554990"/>
              <a:gd name="connsiteX2" fmla="*/ 553954 w 1007004"/>
              <a:gd name="connsiteY2" fmla="*/ 554990 h 554990"/>
              <a:gd name="connsiteX3" fmla="*/ 0 w 1007004"/>
              <a:gd name="connsiteY3" fmla="*/ 1036 h 554990"/>
              <a:gd name="connsiteX4" fmla="*/ 1007004 w 1007004"/>
              <a:gd name="connsiteY4" fmla="*/ 509011 h 554990"/>
              <a:gd name="connsiteX0" fmla="*/ 915564 w 915564"/>
              <a:gd name="connsiteY0" fmla="*/ 609799 h 747218"/>
              <a:gd name="connsiteX1" fmla="*/ 863675 w 915564"/>
              <a:gd name="connsiteY1" fmla="*/ 652611 h 747218"/>
              <a:gd name="connsiteX2" fmla="*/ 553954 w 915564"/>
              <a:gd name="connsiteY2" fmla="*/ 747218 h 747218"/>
              <a:gd name="connsiteX3" fmla="*/ 0 w 915564"/>
              <a:gd name="connsiteY3" fmla="*/ 193264 h 747218"/>
              <a:gd name="connsiteX4" fmla="*/ 847516 w 915564"/>
              <a:gd name="connsiteY4" fmla="*/ 52653 h 747218"/>
              <a:gd name="connsiteX0" fmla="*/ 915564 w 915564"/>
              <a:gd name="connsiteY0" fmla="*/ 416535 h 553954"/>
              <a:gd name="connsiteX1" fmla="*/ 863675 w 915564"/>
              <a:gd name="connsiteY1" fmla="*/ 459347 h 553954"/>
              <a:gd name="connsiteX2" fmla="*/ 553954 w 915564"/>
              <a:gd name="connsiteY2" fmla="*/ 553954 h 553954"/>
              <a:gd name="connsiteX3" fmla="*/ 0 w 915564"/>
              <a:gd name="connsiteY3" fmla="*/ 0 h 553954"/>
              <a:gd name="connsiteX0" fmla="*/ 863675 w 863675"/>
              <a:gd name="connsiteY0" fmla="*/ 459347 h 553954"/>
              <a:gd name="connsiteX1" fmla="*/ 553954 w 863675"/>
              <a:gd name="connsiteY1" fmla="*/ 553954 h 553954"/>
              <a:gd name="connsiteX2" fmla="*/ 0 w 863675"/>
              <a:gd name="connsiteY2" fmla="*/ 0 h 553954"/>
            </a:gdLst>
            <a:ahLst/>
            <a:cxnLst>
              <a:cxn ang="0">
                <a:pos x="connsiteX0" y="connsiteY0"/>
              </a:cxn>
              <a:cxn ang="0">
                <a:pos x="connsiteX1" y="connsiteY1"/>
              </a:cxn>
              <a:cxn ang="0">
                <a:pos x="connsiteX2" y="connsiteY2"/>
              </a:cxn>
            </a:cxnLst>
            <a:rect l="l" t="t" r="r" b="b"/>
            <a:pathLst>
              <a:path w="863675" h="553954">
                <a:moveTo>
                  <a:pt x="863675" y="459347"/>
                </a:moveTo>
                <a:cubicBezTo>
                  <a:pt x="775263" y="519077"/>
                  <a:pt x="668681" y="553954"/>
                  <a:pt x="553954" y="553954"/>
                </a:cubicBezTo>
                <a:cubicBezTo>
                  <a:pt x="248014" y="553954"/>
                  <a:pt x="0" y="305940"/>
                  <a:pt x="0" y="0"/>
                </a:cubicBezTo>
              </a:path>
            </a:pathLst>
          </a:custGeom>
          <a:noFill/>
          <a:ln w="63500" cap="rnd">
            <a:solidFill>
              <a:srgbClr val="5CBD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7" name="ZoneTexte 56">
            <a:extLst>
              <a:ext uri="{FF2B5EF4-FFF2-40B4-BE49-F238E27FC236}">
                <a16:creationId xmlns:a16="http://schemas.microsoft.com/office/drawing/2014/main" id="{0A772D10-826D-CD0E-61D6-5640D8FEE796}"/>
              </a:ext>
            </a:extLst>
          </p:cNvPr>
          <p:cNvSpPr txBox="1"/>
          <p:nvPr/>
        </p:nvSpPr>
        <p:spPr>
          <a:xfrm>
            <a:off x="347906" y="2830141"/>
            <a:ext cx="22025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47B392"/>
              </a:buClr>
              <a:buSzTx/>
              <a:buFontTx/>
              <a:buNone/>
              <a:tabLst/>
              <a:defRPr/>
            </a:pPr>
            <a:r>
              <a:rPr kumimoji="0" lang="fr-FR" sz="1600" b="1"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rPr>
              <a:t>Les collectivités</a:t>
            </a:r>
            <a:r>
              <a:rPr kumimoji="0" lang="fr-FR" sz="1600"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rPr>
              <a:t>,</a:t>
            </a:r>
          </a:p>
          <a:p>
            <a:pPr marL="0" marR="0" lvl="0" indent="0" algn="ctr" defTabSz="914400" rtl="0" eaLnBrk="1" fontAlgn="auto" latinLnBrk="0" hangingPunct="1">
              <a:lnSpc>
                <a:spcPct val="100000"/>
              </a:lnSpc>
              <a:spcBef>
                <a:spcPts val="0"/>
              </a:spcBef>
              <a:spcAft>
                <a:spcPts val="0"/>
              </a:spcAft>
              <a:buClr>
                <a:srgbClr val="47B392"/>
              </a:buClr>
              <a:buSzTx/>
              <a:buFontTx/>
              <a:buNone/>
              <a:tabLst/>
              <a:defRPr/>
            </a:pPr>
            <a:r>
              <a:rPr kumimoji="0" lang="fr-FR" sz="1600"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actrices du développement </a:t>
            </a:r>
          </a:p>
          <a:p>
            <a:pPr marL="0" marR="0" lvl="0" indent="0" algn="ctr" defTabSz="914400" rtl="0" eaLnBrk="1" fontAlgn="auto" latinLnBrk="0" hangingPunct="1">
              <a:lnSpc>
                <a:spcPct val="100000"/>
              </a:lnSpc>
              <a:spcBef>
                <a:spcPts val="0"/>
              </a:spcBef>
              <a:spcAft>
                <a:spcPts val="0"/>
              </a:spcAft>
              <a:buClr>
                <a:srgbClr val="47B392"/>
              </a:buClr>
              <a:buSzTx/>
              <a:buFontTx/>
              <a:buNone/>
              <a:tabLst/>
              <a:defRPr/>
            </a:pPr>
            <a:r>
              <a:rPr kumimoji="0" lang="fr-FR" sz="1600"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des mobilités actives :</a:t>
            </a:r>
          </a:p>
          <a:p>
            <a:pPr marL="0" marR="0" lvl="0" indent="0" algn="ctr" defTabSz="914400" rtl="0" eaLnBrk="1" fontAlgn="auto" latinLnBrk="0" hangingPunct="1">
              <a:lnSpc>
                <a:spcPct val="100000"/>
              </a:lnSpc>
              <a:spcBef>
                <a:spcPts val="0"/>
              </a:spcBef>
              <a:spcAft>
                <a:spcPts val="0"/>
              </a:spcAft>
              <a:buClr>
                <a:srgbClr val="47B392"/>
              </a:buClr>
              <a:buSzTx/>
              <a:buFontTx/>
              <a:buNone/>
              <a:tabLst/>
              <a:defRPr/>
            </a:pPr>
            <a:r>
              <a:rPr lang="fr-FR" sz="1600" dirty="0">
                <a:solidFill>
                  <a:srgbClr val="30323A"/>
                </a:solidFill>
                <a:latin typeface="Sarabun" panose="00000500000000000000" pitchFamily="2" charset="-34"/>
                <a:cs typeface="Sarabun" panose="00000500000000000000" pitchFamily="2" charset="-34"/>
              </a:rPr>
              <a:t>la </a:t>
            </a:r>
            <a:r>
              <a:rPr lang="fr-FR" sz="1600" b="1" dirty="0">
                <a:solidFill>
                  <a:srgbClr val="5CBDFF"/>
                </a:solidFill>
                <a:latin typeface="Sarabun" panose="00000500000000000000" pitchFamily="2" charset="-34"/>
                <a:cs typeface="Sarabun" panose="00000500000000000000" pitchFamily="2" charset="-34"/>
              </a:rPr>
              <a:t>clef d’entrée</a:t>
            </a:r>
            <a:r>
              <a:rPr lang="fr-FR" sz="1600" dirty="0">
                <a:solidFill>
                  <a:srgbClr val="5CBDFF"/>
                </a:solidFill>
                <a:latin typeface="Sarabun" panose="00000500000000000000" pitchFamily="2" charset="-34"/>
                <a:cs typeface="Sarabun" panose="00000500000000000000" pitchFamily="2" charset="-34"/>
              </a:rPr>
              <a:t> </a:t>
            </a:r>
            <a:r>
              <a:rPr lang="fr-FR" sz="1600" dirty="0">
                <a:solidFill>
                  <a:srgbClr val="30323A"/>
                </a:solidFill>
                <a:latin typeface="Sarabun" panose="00000500000000000000" pitchFamily="2" charset="-34"/>
                <a:cs typeface="Sarabun" panose="00000500000000000000" pitchFamily="2" charset="-34"/>
              </a:rPr>
              <a:t>de Génération Vélo</a:t>
            </a:r>
            <a:endParaRPr kumimoji="0" lang="fr-FR" sz="1600"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endParaRPr>
          </a:p>
        </p:txBody>
      </p:sp>
      <p:pic>
        <p:nvPicPr>
          <p:cNvPr id="58" name="Image 57">
            <a:extLst>
              <a:ext uri="{FF2B5EF4-FFF2-40B4-BE49-F238E27FC236}">
                <a16:creationId xmlns:a16="http://schemas.microsoft.com/office/drawing/2014/main" id="{98AAB42C-F3C8-AF16-86D5-9449F4CDF870}"/>
              </a:ext>
            </a:extLst>
          </p:cNvPr>
          <p:cNvPicPr>
            <a:picLocks noChangeAspect="1"/>
          </p:cNvPicPr>
          <p:nvPr/>
        </p:nvPicPr>
        <p:blipFill>
          <a:blip r:embed="rId4"/>
          <a:stretch>
            <a:fillRect/>
          </a:stretch>
        </p:blipFill>
        <p:spPr>
          <a:xfrm>
            <a:off x="1622320" y="1935935"/>
            <a:ext cx="906783" cy="809894"/>
          </a:xfrm>
          <a:prstGeom prst="rect">
            <a:avLst/>
          </a:prstGeom>
        </p:spPr>
      </p:pic>
      <p:sp>
        <p:nvSpPr>
          <p:cNvPr id="63" name="Espace réservé du texte 36">
            <a:extLst>
              <a:ext uri="{FF2B5EF4-FFF2-40B4-BE49-F238E27FC236}">
                <a16:creationId xmlns:a16="http://schemas.microsoft.com/office/drawing/2014/main" id="{1478C295-DFE1-7660-D1C1-4D260718C3CD}"/>
              </a:ext>
            </a:extLst>
          </p:cNvPr>
          <p:cNvSpPr txBox="1">
            <a:spLocks/>
          </p:cNvSpPr>
          <p:nvPr/>
        </p:nvSpPr>
        <p:spPr>
          <a:xfrm>
            <a:off x="3135087" y="1609029"/>
            <a:ext cx="5777472" cy="3323987"/>
          </a:xfrm>
          <a:prstGeom prst="rect">
            <a:avLst/>
          </a:prstGeom>
        </p:spPr>
        <p:txBody>
          <a:bodyPr wrap="square" lIns="0" tIns="0" rIns="0" bIns="0" anchor="t">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950" b="1" i="0" kern="1200">
                <a:solidFill>
                  <a:schemeClr val="tx2"/>
                </a:solidFill>
                <a:latin typeface="Ruddy" pitchFamily="2" charset="77"/>
                <a:ea typeface="+mn-ea"/>
                <a:cs typeface="+mn-cs"/>
              </a:defRPr>
            </a:lvl1pPr>
            <a:lvl2pPr marL="266700" indent="-133350" algn="l" defTabSz="914400" rtl="0" eaLnBrk="1" latinLnBrk="0" hangingPunct="1">
              <a:lnSpc>
                <a:spcPct val="100000"/>
              </a:lnSpc>
              <a:spcBef>
                <a:spcPts val="500"/>
              </a:spcBef>
              <a:buClr>
                <a:schemeClr val="tx2"/>
              </a:buClr>
              <a:buSzPct val="100000"/>
              <a:buFont typeface="Arial" panose="020B0604020202020204" pitchFamily="34" charset="0"/>
              <a:buChar char="•"/>
              <a:tabLst/>
              <a:defRPr sz="16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400" dirty="0">
                <a:solidFill>
                  <a:srgbClr val="E53665"/>
                </a:solidFill>
                <a:latin typeface="Ruddy"/>
                <a:cs typeface="Sarabun" panose="00000500000000000000"/>
              </a:rPr>
              <a:t>Développer et amplifier le Savoir Rouler à Vélo sur les territoires</a:t>
            </a:r>
          </a:p>
          <a:p>
            <a:pPr algn="just">
              <a:buClr>
                <a:schemeClr val="accent2"/>
              </a:buClr>
            </a:pPr>
            <a:endParaRPr lang="fr-FR" sz="800" dirty="0">
              <a:solidFill>
                <a:schemeClr val="tx1"/>
              </a:solidFill>
              <a:latin typeface="Sarabun" panose="00000500000000000000" pitchFamily="2" charset="-34"/>
              <a:cs typeface="Sarabun" panose="00000500000000000000" pitchFamily="2" charset="-34"/>
            </a:endParaRPr>
          </a:p>
          <a:p>
            <a:pPr algn="just">
              <a:lnSpc>
                <a:spcPct val="50000"/>
              </a:lnSpc>
              <a:spcAft>
                <a:spcPts val="1200"/>
              </a:spcAft>
              <a:buClr>
                <a:schemeClr val="accent2"/>
              </a:buClr>
            </a:pPr>
            <a:r>
              <a:rPr lang="fr-FR" sz="1400" dirty="0">
                <a:solidFill>
                  <a:schemeClr val="tx1"/>
                </a:solidFill>
                <a:latin typeface="Sarabun" panose="00000500000000000000" pitchFamily="2" charset="-34"/>
                <a:cs typeface="Sarabun" panose="00000500000000000000" pitchFamily="2" charset="-34"/>
              </a:rPr>
              <a:t>Nos 3 leviers</a:t>
            </a:r>
          </a:p>
          <a:p>
            <a:pPr algn="just">
              <a:lnSpc>
                <a:spcPct val="50000"/>
              </a:lnSpc>
              <a:spcAft>
                <a:spcPts val="1200"/>
              </a:spcAft>
              <a:buClr>
                <a:schemeClr val="accent2"/>
              </a:buClr>
            </a:pPr>
            <a:r>
              <a:rPr lang="fr-FR" sz="1400" dirty="0">
                <a:solidFill>
                  <a:srgbClr val="12D9A3"/>
                </a:solidFill>
                <a:latin typeface="Sarabun" panose="00000500000000000000" pitchFamily="2" charset="-34"/>
                <a:cs typeface="Sarabun" panose="00000500000000000000" pitchFamily="2" charset="-34"/>
              </a:rPr>
              <a:t>Animation régionale </a:t>
            </a:r>
          </a:p>
          <a:p>
            <a:pPr algn="just">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16 animateurs régionaux sur toute la France.</a:t>
            </a:r>
            <a:endParaRPr lang="fr-FR" sz="800" b="0" dirty="0">
              <a:latin typeface="Sarabun" panose="00000500000000000000" pitchFamily="2" charset="-34"/>
              <a:cs typeface="Sarabun" panose="00000500000000000000" pitchFamily="2" charset="-34"/>
            </a:endParaRPr>
          </a:p>
          <a:p>
            <a:pPr algn="just">
              <a:lnSpc>
                <a:spcPct val="50000"/>
              </a:lnSpc>
              <a:spcAft>
                <a:spcPts val="1200"/>
              </a:spcAft>
              <a:buClr>
                <a:schemeClr val="accent2"/>
              </a:buClr>
            </a:pPr>
            <a:r>
              <a:rPr lang="fr-FR" sz="1400" dirty="0">
                <a:solidFill>
                  <a:srgbClr val="E53665"/>
                </a:solidFill>
                <a:latin typeface="Sarabun" panose="00000500000000000000" pitchFamily="2" charset="-34"/>
                <a:cs typeface="Sarabun" panose="00000500000000000000" pitchFamily="2" charset="-34"/>
              </a:rPr>
              <a:t>Formation d’intervenants</a:t>
            </a:r>
          </a:p>
          <a:p>
            <a:pPr algn="just">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A destination des partenaires du SRAV et des collectivités </a:t>
            </a:r>
          </a:p>
          <a:p>
            <a:pPr algn="just">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(ETAPS, policiers, indépendants, salariés et bénévoles d’associations,…)</a:t>
            </a:r>
            <a:endParaRPr lang="fr-FR" sz="1400" dirty="0">
              <a:solidFill>
                <a:srgbClr val="E53665"/>
              </a:solidFill>
              <a:latin typeface="Sarabun" panose="00000500000000000000" pitchFamily="2" charset="-34"/>
              <a:cs typeface="Sarabun" panose="00000500000000000000" pitchFamily="2" charset="-34"/>
            </a:endParaRPr>
          </a:p>
          <a:p>
            <a:pPr algn="just">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Prise en charge à 100% des frais pédagogiques.</a:t>
            </a:r>
            <a:endParaRPr lang="fr-FR" sz="800" b="0" dirty="0">
              <a:solidFill>
                <a:schemeClr val="tx1"/>
              </a:solidFill>
              <a:latin typeface="Sarabun" panose="00000500000000000000" pitchFamily="2" charset="-34"/>
              <a:cs typeface="Sarabun" panose="00000500000000000000" pitchFamily="2" charset="-34"/>
            </a:endParaRPr>
          </a:p>
          <a:p>
            <a:pPr algn="just">
              <a:lnSpc>
                <a:spcPct val="50000"/>
              </a:lnSpc>
              <a:spcAft>
                <a:spcPts val="1200"/>
              </a:spcAft>
              <a:buClr>
                <a:schemeClr val="accent2"/>
              </a:buClr>
            </a:pPr>
            <a:r>
              <a:rPr lang="fr-FR" sz="1400" dirty="0">
                <a:solidFill>
                  <a:srgbClr val="F2912C"/>
                </a:solidFill>
                <a:latin typeface="Sarabun" panose="00000500000000000000" pitchFamily="2" charset="-34"/>
                <a:cs typeface="Sarabun" panose="00000500000000000000" pitchFamily="2" charset="-34"/>
              </a:rPr>
              <a:t>Cofinancement d’interventions</a:t>
            </a:r>
          </a:p>
          <a:p>
            <a:pPr algn="just">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Un cofinancement d’interventions à hauteur de 50% </a:t>
            </a:r>
          </a:p>
          <a:p>
            <a:pPr algn="just">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(jusqu’à 1700 € par cycle SRAV complet et par classe).</a:t>
            </a:r>
          </a:p>
          <a:p>
            <a:pPr marL="285750" indent="-285750" algn="just">
              <a:buClr>
                <a:schemeClr val="tx1"/>
              </a:buClr>
              <a:buFont typeface="Arial" panose="020B0604020202020204" pitchFamily="34" charset="0"/>
              <a:buChar char="•"/>
            </a:pPr>
            <a:endParaRPr lang="fr-FR" sz="1800" dirty="0">
              <a:solidFill>
                <a:srgbClr val="F2912C"/>
              </a:solidFill>
              <a:latin typeface="Sarabun" panose="00000500000000000000" pitchFamily="2" charset="-34"/>
              <a:cs typeface="Sarabun" panose="00000500000000000000" pitchFamily="2" charset="-34"/>
            </a:endParaRPr>
          </a:p>
        </p:txBody>
      </p:sp>
      <p:pic>
        <p:nvPicPr>
          <p:cNvPr id="64" name="Image 63">
            <a:extLst>
              <a:ext uri="{FF2B5EF4-FFF2-40B4-BE49-F238E27FC236}">
                <a16:creationId xmlns:a16="http://schemas.microsoft.com/office/drawing/2014/main" id="{7F28C812-5FAB-68C4-2261-E867F8A4801B}"/>
              </a:ext>
            </a:extLst>
          </p:cNvPr>
          <p:cNvPicPr>
            <a:picLocks noChangeAspect="1"/>
          </p:cNvPicPr>
          <p:nvPr/>
        </p:nvPicPr>
        <p:blipFill>
          <a:blip r:embed="rId5"/>
          <a:stretch>
            <a:fillRect/>
          </a:stretch>
        </p:blipFill>
        <p:spPr>
          <a:xfrm>
            <a:off x="7668345" y="1955871"/>
            <a:ext cx="1285280" cy="1146378"/>
          </a:xfrm>
          <a:prstGeom prst="rect">
            <a:avLst/>
          </a:prstGeom>
        </p:spPr>
      </p:pic>
    </p:spTree>
    <p:extLst>
      <p:ext uri="{BB962C8B-B14F-4D97-AF65-F5344CB8AC3E}">
        <p14:creationId xmlns:p14="http://schemas.microsoft.com/office/powerpoint/2010/main" val="342054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467544" y="1131590"/>
            <a:ext cx="7308345" cy="225548"/>
          </a:xfrm>
        </p:spPr>
        <p:txBody>
          <a:bodyPr/>
          <a:lstStyle/>
          <a:p>
            <a:pPr marL="0" lvl="0" indent="0">
              <a:buNone/>
            </a:pPr>
            <a:r>
              <a:rPr lang="fr-BE" sz="2000" dirty="0"/>
              <a:t>« Génération Vélo » en Ardèche</a:t>
            </a:r>
            <a:br>
              <a:rPr lang="fr-BE" sz="2000" dirty="0"/>
            </a:br>
            <a:endParaRPr lang="fr-FR" sz="1600" b="0" dirty="0"/>
          </a:p>
        </p:txBody>
      </p:sp>
      <p:sp>
        <p:nvSpPr>
          <p:cNvPr id="7" name="Espace réservé de la date 6"/>
          <p:cNvSpPr>
            <a:spLocks noGrp="1"/>
          </p:cNvSpPr>
          <p:nvPr>
            <p:ph type="dt" sz="half" idx="10"/>
          </p:nvPr>
        </p:nvSpPr>
        <p:spPr>
          <a:xfrm>
            <a:off x="7236296" y="4783500"/>
            <a:ext cx="1547704" cy="313809"/>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000" y="627534"/>
            <a:ext cx="1296144" cy="729604"/>
          </a:xfrm>
          <a:prstGeom prst="rect">
            <a:avLst/>
          </a:prstGeom>
        </p:spPr>
      </p:pic>
      <p:sp>
        <p:nvSpPr>
          <p:cNvPr id="2" name="Espace réservé du texte 36">
            <a:extLst>
              <a:ext uri="{FF2B5EF4-FFF2-40B4-BE49-F238E27FC236}">
                <a16:creationId xmlns:a16="http://schemas.microsoft.com/office/drawing/2014/main" id="{05D219FD-6932-1B44-5AD7-B05A57813EE1}"/>
              </a:ext>
            </a:extLst>
          </p:cNvPr>
          <p:cNvSpPr txBox="1">
            <a:spLocks/>
          </p:cNvSpPr>
          <p:nvPr/>
        </p:nvSpPr>
        <p:spPr>
          <a:xfrm>
            <a:off x="476346" y="1742683"/>
            <a:ext cx="2627824" cy="2896177"/>
          </a:xfrm>
          <a:prstGeom prst="rect">
            <a:avLst/>
          </a:prstGeom>
        </p:spPr>
        <p:txBody>
          <a:bodyPr wrap="square" lIns="0" tIns="0" rIns="0" bIns="0" anchor="t">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950" b="1" i="0" kern="1200">
                <a:solidFill>
                  <a:schemeClr val="tx2"/>
                </a:solidFill>
                <a:latin typeface="Ruddy" pitchFamily="2" charset="77"/>
                <a:ea typeface="+mn-ea"/>
                <a:cs typeface="+mn-cs"/>
              </a:defRPr>
            </a:lvl1pPr>
            <a:lvl2pPr marL="266700" indent="-133350" algn="l" defTabSz="914400" rtl="0" eaLnBrk="1" latinLnBrk="0" hangingPunct="1">
              <a:lnSpc>
                <a:spcPct val="100000"/>
              </a:lnSpc>
              <a:spcBef>
                <a:spcPts val="500"/>
              </a:spcBef>
              <a:buClr>
                <a:schemeClr val="tx2"/>
              </a:buClr>
              <a:buSzPct val="100000"/>
              <a:buFont typeface="Arial" panose="020B0604020202020204" pitchFamily="34" charset="0"/>
              <a:buChar char="•"/>
              <a:tabLst/>
              <a:defRPr sz="1600" b="0" i="0" kern="1200">
                <a:solidFill>
                  <a:schemeClr val="tx1"/>
                </a:solidFill>
                <a:latin typeface="Sarabun" pitchFamily="2" charset="-34"/>
                <a:ea typeface="+mn-ea"/>
                <a:cs typeface="Sarabun"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50000"/>
              </a:lnSpc>
              <a:spcAft>
                <a:spcPts val="1200"/>
              </a:spcAft>
              <a:buClr>
                <a:schemeClr val="accent2"/>
              </a:buClr>
            </a:pPr>
            <a:r>
              <a:rPr lang="fr-FR" sz="1400" dirty="0">
                <a:solidFill>
                  <a:srgbClr val="12D9A3"/>
                </a:solidFill>
                <a:latin typeface="Sarabun" panose="00000500000000000000" pitchFamily="2" charset="-34"/>
                <a:cs typeface="Sarabun" panose="00000500000000000000" pitchFamily="2" charset="-34"/>
              </a:rPr>
              <a:t>Animation régionale </a:t>
            </a:r>
          </a:p>
          <a:p>
            <a:pPr>
              <a:lnSpc>
                <a:spcPct val="5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Tiphaine CHEVEAU</a:t>
            </a:r>
          </a:p>
          <a:p>
            <a:pPr>
              <a:lnSpc>
                <a:spcPct val="50000"/>
              </a:lnSpc>
              <a:spcAft>
                <a:spcPts val="1200"/>
              </a:spcAft>
              <a:buClr>
                <a:schemeClr val="accent2"/>
              </a:buClr>
            </a:pPr>
            <a:endParaRPr lang="fr-FR" sz="800" b="0" dirty="0">
              <a:latin typeface="Sarabun" panose="00000500000000000000" pitchFamily="2" charset="-34"/>
              <a:cs typeface="Sarabun" panose="00000500000000000000" pitchFamily="2" charset="-34"/>
            </a:endParaRPr>
          </a:p>
          <a:p>
            <a:pPr>
              <a:lnSpc>
                <a:spcPct val="50000"/>
              </a:lnSpc>
              <a:spcAft>
                <a:spcPts val="1200"/>
              </a:spcAft>
              <a:buClr>
                <a:schemeClr val="accent2"/>
              </a:buClr>
            </a:pPr>
            <a:r>
              <a:rPr lang="fr-FR" sz="1400" dirty="0">
                <a:solidFill>
                  <a:srgbClr val="E53665"/>
                </a:solidFill>
                <a:latin typeface="Sarabun" panose="00000500000000000000" pitchFamily="2" charset="-34"/>
                <a:cs typeface="Sarabun" panose="00000500000000000000" pitchFamily="2" charset="-34"/>
              </a:rPr>
              <a:t>Formation d’intervenants</a:t>
            </a:r>
          </a:p>
          <a:p>
            <a:pPr>
              <a:lnSpc>
                <a:spcPct val="10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CREPS Vallon-Pont-d’Arc</a:t>
            </a:r>
            <a:r>
              <a:rPr lang="fr-FR" sz="1400" b="0">
                <a:solidFill>
                  <a:schemeClr val="tx1"/>
                </a:solidFill>
                <a:latin typeface="Sarabun" panose="00000500000000000000" pitchFamily="2" charset="-34"/>
                <a:cs typeface="Sarabun" panose="00000500000000000000" pitchFamily="2" charset="-34"/>
              </a:rPr>
              <a:t>,             </a:t>
            </a:r>
            <a:br>
              <a:rPr lang="fr-FR" sz="1400" b="0">
                <a:solidFill>
                  <a:schemeClr val="tx1"/>
                </a:solidFill>
                <a:latin typeface="Sarabun" panose="00000500000000000000" pitchFamily="2" charset="-34"/>
                <a:cs typeface="Sarabun" panose="00000500000000000000" pitchFamily="2" charset="-34"/>
              </a:rPr>
            </a:br>
            <a:r>
              <a:rPr lang="fr-FR" sz="1400" b="0">
                <a:solidFill>
                  <a:schemeClr val="tx1"/>
                </a:solidFill>
                <a:latin typeface="Sarabun" panose="00000500000000000000" pitchFamily="2" charset="-34"/>
                <a:cs typeface="Sarabun" panose="00000500000000000000" pitchFamily="2" charset="-34"/>
              </a:rPr>
              <a:t>4 </a:t>
            </a:r>
            <a:r>
              <a:rPr lang="fr-FR" sz="1400" b="0" dirty="0">
                <a:solidFill>
                  <a:schemeClr val="tx1"/>
                </a:solidFill>
                <a:latin typeface="Sarabun" panose="00000500000000000000" pitchFamily="2" charset="-34"/>
                <a:cs typeface="Sarabun" panose="00000500000000000000" pitchFamily="2" charset="-34"/>
              </a:rPr>
              <a:t>sessions en 2023 dés le 3 avril !</a:t>
            </a:r>
          </a:p>
          <a:p>
            <a:pPr>
              <a:lnSpc>
                <a:spcPct val="50000"/>
              </a:lnSpc>
              <a:spcAft>
                <a:spcPts val="1200"/>
              </a:spcAft>
              <a:buClr>
                <a:schemeClr val="accent2"/>
              </a:buClr>
            </a:pPr>
            <a:endParaRPr lang="fr-FR" sz="800" b="0" dirty="0">
              <a:solidFill>
                <a:schemeClr val="tx1"/>
              </a:solidFill>
              <a:latin typeface="Sarabun" panose="00000500000000000000" pitchFamily="2" charset="-34"/>
              <a:cs typeface="Sarabun" panose="00000500000000000000" pitchFamily="2" charset="-34"/>
            </a:endParaRPr>
          </a:p>
          <a:p>
            <a:pPr>
              <a:lnSpc>
                <a:spcPct val="50000"/>
              </a:lnSpc>
              <a:spcAft>
                <a:spcPts val="1200"/>
              </a:spcAft>
              <a:buClr>
                <a:schemeClr val="accent2"/>
              </a:buClr>
            </a:pPr>
            <a:r>
              <a:rPr lang="fr-FR" sz="1400" dirty="0">
                <a:solidFill>
                  <a:srgbClr val="F2912C"/>
                </a:solidFill>
                <a:latin typeface="Sarabun" panose="00000500000000000000" pitchFamily="2" charset="-34"/>
                <a:cs typeface="Sarabun" panose="00000500000000000000" pitchFamily="2" charset="-34"/>
              </a:rPr>
              <a:t>Cofinancement d’interventions</a:t>
            </a:r>
          </a:p>
          <a:p>
            <a:pPr>
              <a:lnSpc>
                <a:spcPct val="100000"/>
              </a:lnSpc>
              <a:spcAft>
                <a:spcPts val="1200"/>
              </a:spcAft>
              <a:buClr>
                <a:schemeClr val="accent2"/>
              </a:buClr>
            </a:pPr>
            <a:r>
              <a:rPr lang="fr-FR" sz="1400" b="0" dirty="0">
                <a:solidFill>
                  <a:schemeClr val="tx1"/>
                </a:solidFill>
                <a:latin typeface="Sarabun" panose="00000500000000000000" pitchFamily="2" charset="-34"/>
                <a:cs typeface="Sarabun" panose="00000500000000000000" pitchFamily="2" charset="-34"/>
              </a:rPr>
              <a:t>Cofinancements en cours sur Saint Laurent du Pape et Privas.</a:t>
            </a:r>
          </a:p>
          <a:p>
            <a:pPr marL="285750" indent="-285750" algn="just">
              <a:buClr>
                <a:schemeClr val="tx1"/>
              </a:buClr>
              <a:buFont typeface="Arial" panose="020B0604020202020204" pitchFamily="34" charset="0"/>
              <a:buChar char="•"/>
            </a:pPr>
            <a:endParaRPr lang="fr-FR" sz="1800" dirty="0">
              <a:solidFill>
                <a:srgbClr val="F2912C"/>
              </a:solidFill>
              <a:latin typeface="Sarabun" panose="00000500000000000000" pitchFamily="2" charset="-34"/>
              <a:cs typeface="Sarabun" panose="00000500000000000000" pitchFamily="2" charset="-34"/>
            </a:endParaRPr>
          </a:p>
        </p:txBody>
      </p:sp>
      <p:sp>
        <p:nvSpPr>
          <p:cNvPr id="5" name="ZoneTexte 4">
            <a:extLst>
              <a:ext uri="{FF2B5EF4-FFF2-40B4-BE49-F238E27FC236}">
                <a16:creationId xmlns:a16="http://schemas.microsoft.com/office/drawing/2014/main" id="{46AD1C5C-5BDF-16C4-A295-CC5E3D3B34CC}"/>
              </a:ext>
            </a:extLst>
          </p:cNvPr>
          <p:cNvSpPr txBox="1"/>
          <p:nvPr/>
        </p:nvSpPr>
        <p:spPr>
          <a:xfrm>
            <a:off x="3894940" y="1501778"/>
            <a:ext cx="5691999" cy="3539430"/>
          </a:xfrm>
          <a:prstGeom prst="rect">
            <a:avLst/>
          </a:prstGeom>
          <a:noFill/>
        </p:spPr>
        <p:txBody>
          <a:bodyPr wrap="square" numCol="2">
            <a:spAutoFit/>
          </a:bodyPr>
          <a:lstStyle/>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kumimoji="0" lang="fr-FR" sz="1400" b="1"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rPr>
              <a:t>Collectivités inscrites : </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b="0" dirty="0">
                <a:solidFill>
                  <a:schemeClr val="tx1"/>
                </a:solidFill>
                <a:latin typeface="Sarabun" panose="00000500000000000000" pitchFamily="2" charset="-34"/>
                <a:cs typeface="Sarabun" panose="00000500000000000000" pitchFamily="2" charset="-34"/>
              </a:rPr>
              <a:t>Annonay Rhône Agglo</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b="0" dirty="0">
                <a:solidFill>
                  <a:schemeClr val="tx1"/>
                </a:solidFill>
                <a:latin typeface="Sarabun" panose="00000500000000000000" pitchFamily="2" charset="-34"/>
                <a:cs typeface="Sarabun" panose="00000500000000000000" pitchFamily="2" charset="-34"/>
              </a:rPr>
              <a:t>CA ARCHE Agglo</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b="0" i="0" dirty="0">
                <a:solidFill>
                  <a:srgbClr val="383845"/>
                </a:solidFill>
                <a:effectLst/>
                <a:latin typeface="Sarabun" panose="00000500000000000000" pitchFamily="2" charset="-34"/>
                <a:cs typeface="Sarabun" panose="00000500000000000000" pitchFamily="2" charset="-34"/>
              </a:rPr>
              <a:t>CAPCA</a:t>
            </a:r>
            <a:endParaRPr lang="fr-FR" sz="1400" i="0" dirty="0">
              <a:effectLst/>
              <a:latin typeface="Sarabun" panose="00000500000000000000" pitchFamily="2" charset="-34"/>
              <a:cs typeface="Sarabun" panose="00000500000000000000" pitchFamily="2" charset="-34"/>
            </a:endParaRP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b="0" dirty="0">
                <a:solidFill>
                  <a:schemeClr val="tx1"/>
                </a:solidFill>
                <a:latin typeface="Sarabun" panose="00000500000000000000" pitchFamily="2" charset="-34"/>
                <a:cs typeface="Sarabun" panose="00000500000000000000" pitchFamily="2" charset="-34"/>
              </a:rPr>
              <a:t>CC des Gorges de l'Ardèche</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dirty="0">
                <a:latin typeface="Sarabun" panose="00000500000000000000" pitchFamily="2" charset="-34"/>
                <a:cs typeface="Sarabun" panose="00000500000000000000" pitchFamily="2" charset="-34"/>
              </a:rPr>
              <a:t>Valence-Romans Déplacements</a:t>
            </a: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endParaRPr lang="fr-FR" sz="1400" dirty="0">
              <a:latin typeface="Sarabun" panose="00000500000000000000" pitchFamily="2" charset="-34"/>
              <a:cs typeface="Sarabun" panose="00000500000000000000" pitchFamily="2" charset="-34"/>
            </a:endParaRPr>
          </a:p>
          <a:p>
            <a:pPr algn="just">
              <a:buClr>
                <a:srgbClr val="47B392"/>
              </a:buClr>
              <a:defRPr/>
            </a:pP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endParaRPr lang="fr-FR" sz="1400" dirty="0">
              <a:latin typeface="Sarabun" panose="00000500000000000000" pitchFamily="2" charset="-34"/>
              <a:cs typeface="Sarabun" panose="00000500000000000000" pitchFamily="2" charset="-34"/>
            </a:endParaRPr>
          </a:p>
          <a:p>
            <a:pPr algn="just">
              <a:buClr>
                <a:srgbClr val="47B392"/>
              </a:buClr>
              <a:defRPr/>
            </a:pP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endParaRPr lang="fr-FR" sz="1400" dirty="0">
              <a:latin typeface="Sarabun" panose="00000500000000000000" pitchFamily="2" charset="-34"/>
              <a:cs typeface="Sarabun" panose="00000500000000000000" pitchFamily="2" charset="-34"/>
            </a:endParaRPr>
          </a:p>
          <a:p>
            <a:pPr algn="just">
              <a:buClr>
                <a:srgbClr val="47B392"/>
              </a:buClr>
              <a:defRPr/>
            </a:pP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endParaRPr lang="fr-FR" sz="1400" dirty="0">
              <a:latin typeface="Sarabun" panose="00000500000000000000" pitchFamily="2" charset="-34"/>
              <a:cs typeface="Sarabun" panose="00000500000000000000" pitchFamily="2" charset="-34"/>
            </a:endParaRPr>
          </a:p>
          <a:p>
            <a:pPr algn="just">
              <a:buClr>
                <a:srgbClr val="47B392"/>
              </a:buClr>
              <a:defRPr/>
            </a:pP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r>
              <a:rPr lang="fr-FR" sz="1400" b="0" dirty="0">
                <a:solidFill>
                  <a:schemeClr val="tx1"/>
                </a:solidFill>
                <a:latin typeface="Sarabun" panose="00000500000000000000" pitchFamily="2" charset="-34"/>
                <a:cs typeface="Sarabun" panose="00000500000000000000" pitchFamily="2" charset="-34"/>
              </a:rPr>
              <a:t>Alba la Romaine </a:t>
            </a:r>
          </a:p>
          <a:p>
            <a:pPr algn="just">
              <a:buClr>
                <a:srgbClr val="47B392"/>
              </a:buClr>
              <a:defRPr/>
            </a:pPr>
            <a:r>
              <a:rPr lang="fr-FR" sz="1400" dirty="0">
                <a:latin typeface="Sarabun" panose="00000500000000000000" pitchFamily="2" charset="-34"/>
                <a:cs typeface="Sarabun" panose="00000500000000000000" pitchFamily="2" charset="-34"/>
              </a:rPr>
              <a:t>Aubenas</a:t>
            </a:r>
            <a:endParaRPr lang="fr-FR" sz="1400" b="0" dirty="0">
              <a:solidFill>
                <a:schemeClr val="tx1"/>
              </a:solidFill>
              <a:latin typeface="Sarabun" panose="00000500000000000000" pitchFamily="2" charset="-34"/>
              <a:cs typeface="Sarabun" panose="00000500000000000000" pitchFamily="2" charset="-34"/>
            </a:endParaRPr>
          </a:p>
          <a:p>
            <a:pPr algn="just">
              <a:buClr>
                <a:srgbClr val="47B392"/>
              </a:buClr>
              <a:defRPr/>
            </a:pPr>
            <a:r>
              <a:rPr lang="fr-FR" sz="1400" dirty="0">
                <a:latin typeface="Sarabun" panose="00000500000000000000" pitchFamily="2" charset="-34"/>
                <a:cs typeface="Sarabun" panose="00000500000000000000" pitchFamily="2" charset="-34"/>
              </a:rPr>
              <a:t>Alboussière</a:t>
            </a:r>
          </a:p>
          <a:p>
            <a:pPr algn="just">
              <a:buClr>
                <a:srgbClr val="47B392"/>
              </a:buClr>
              <a:defRPr/>
            </a:pPr>
            <a:r>
              <a:rPr lang="fr-FR" sz="1400" b="0" dirty="0">
                <a:solidFill>
                  <a:schemeClr val="tx1"/>
                </a:solidFill>
                <a:latin typeface="Sarabun" panose="00000500000000000000" pitchFamily="2" charset="-34"/>
                <a:cs typeface="Sarabun" panose="00000500000000000000" pitchFamily="2" charset="-34"/>
              </a:rPr>
              <a:t>Davézieux</a:t>
            </a:r>
          </a:p>
          <a:p>
            <a:pPr algn="just">
              <a:buClr>
                <a:srgbClr val="47B392"/>
              </a:buClr>
              <a:defRPr/>
            </a:pPr>
            <a:r>
              <a:rPr lang="fr-FR" sz="1400" b="0" dirty="0">
                <a:solidFill>
                  <a:schemeClr val="tx1"/>
                </a:solidFill>
                <a:latin typeface="Sarabun" panose="00000500000000000000" pitchFamily="2" charset="-34"/>
                <a:cs typeface="Sarabun" panose="00000500000000000000" pitchFamily="2" charset="-34"/>
              </a:rPr>
              <a:t>Quintenas</a:t>
            </a:r>
          </a:p>
          <a:p>
            <a:pPr algn="just">
              <a:buClr>
                <a:srgbClr val="47B392"/>
              </a:buClr>
              <a:defRPr/>
            </a:pPr>
            <a:r>
              <a:rPr lang="fr-FR" sz="1400" b="0" dirty="0">
                <a:solidFill>
                  <a:schemeClr val="tx1"/>
                </a:solidFill>
                <a:latin typeface="Sarabun" panose="00000500000000000000" pitchFamily="2" charset="-34"/>
                <a:cs typeface="Sarabun" panose="00000500000000000000" pitchFamily="2" charset="-34"/>
              </a:rPr>
              <a:t>Serrières</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dirty="0">
                <a:latin typeface="Sarabun" panose="00000500000000000000" pitchFamily="2" charset="-34"/>
                <a:cs typeface="Sarabun" panose="00000500000000000000" pitchFamily="2" charset="-34"/>
              </a:rPr>
              <a:t>Saint Laurent du Pape</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b="0" dirty="0">
                <a:solidFill>
                  <a:schemeClr val="tx1"/>
                </a:solidFill>
                <a:latin typeface="Sarabun" panose="00000500000000000000" pitchFamily="2" charset="-34"/>
                <a:cs typeface="Sarabun" panose="00000500000000000000" pitchFamily="2" charset="-34"/>
              </a:rPr>
              <a:t>Privas</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r>
              <a:rPr lang="fr-FR" sz="1400" dirty="0">
                <a:latin typeface="Sarabun" panose="00000500000000000000" pitchFamily="2" charset="-34"/>
                <a:cs typeface="Sarabun" panose="00000500000000000000" pitchFamily="2" charset="-34"/>
              </a:rPr>
              <a:t>Vals les bains</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endParaRPr kumimoji="0" lang="fr-FR" sz="1400" i="0" u="none" strike="noStrike" kern="1200" cap="none" spc="0" normalizeH="0" baseline="0" noProof="0" dirty="0">
              <a:ln>
                <a:noFill/>
              </a:ln>
              <a:effectLst/>
              <a:uLnTx/>
              <a:uFillTx/>
              <a:latin typeface="Sarabun" panose="00000500000000000000" pitchFamily="2" charset="-34"/>
              <a:ea typeface="+mn-ea"/>
              <a:cs typeface="Sarabun" panose="00000500000000000000" pitchFamily="2" charset="-34"/>
            </a:endParaRPr>
          </a:p>
          <a:p>
            <a:pPr algn="just">
              <a:buClr>
                <a:srgbClr val="47B392"/>
              </a:buClr>
              <a:defRPr/>
            </a:pPr>
            <a:endParaRPr kumimoji="0" lang="fr-FR" sz="1400" b="1"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endParaRPr>
          </a:p>
          <a:p>
            <a:pPr algn="just">
              <a:buClr>
                <a:srgbClr val="47B392"/>
              </a:buClr>
              <a:defRPr/>
            </a:pPr>
            <a:endParaRPr lang="fr-FR" sz="1400" b="1" dirty="0">
              <a:solidFill>
                <a:srgbClr val="5CBDFF"/>
              </a:solidFill>
              <a:latin typeface="Sarabun" panose="00000500000000000000" pitchFamily="2" charset="-34"/>
              <a:cs typeface="Sarabun" panose="00000500000000000000" pitchFamily="2" charset="-34"/>
            </a:endParaRP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endParaRPr kumimoji="0" lang="fr-FR" sz="1400"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endParaRPr>
          </a:p>
        </p:txBody>
      </p:sp>
      <p:sp>
        <p:nvSpPr>
          <p:cNvPr id="6" name="ZoneTexte 5">
            <a:extLst>
              <a:ext uri="{FF2B5EF4-FFF2-40B4-BE49-F238E27FC236}">
                <a16:creationId xmlns:a16="http://schemas.microsoft.com/office/drawing/2014/main" id="{D59E617A-0E27-06B2-689C-41CD730F31A9}"/>
              </a:ext>
            </a:extLst>
          </p:cNvPr>
          <p:cNvSpPr txBox="1"/>
          <p:nvPr/>
        </p:nvSpPr>
        <p:spPr>
          <a:xfrm>
            <a:off x="3913271" y="3427093"/>
            <a:ext cx="5277615" cy="1384995"/>
          </a:xfrm>
          <a:prstGeom prst="rect">
            <a:avLst/>
          </a:prstGeom>
          <a:noFill/>
        </p:spPr>
        <p:txBody>
          <a:bodyPr wrap="square" numCol="2">
            <a:spAutoFit/>
          </a:bodyPr>
          <a:lstStyle/>
          <a:p>
            <a:pPr algn="just">
              <a:buClr>
                <a:srgbClr val="47B392"/>
              </a:buClr>
              <a:defRPr/>
            </a:pPr>
            <a:r>
              <a:rPr kumimoji="0" lang="fr-FR" sz="1400" b="1"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rPr>
              <a:t>Collectivités intéressées :</a:t>
            </a:r>
          </a:p>
          <a:p>
            <a:pPr algn="just">
              <a:buClr>
                <a:srgbClr val="47B392"/>
              </a:buClr>
              <a:defRPr/>
            </a:pPr>
            <a:r>
              <a:rPr lang="fr-FR" sz="1400" dirty="0">
                <a:latin typeface="Sarabun" panose="00000500000000000000" pitchFamily="2" charset="-34"/>
                <a:cs typeface="Sarabun" panose="00000500000000000000" pitchFamily="2" charset="-34"/>
              </a:rPr>
              <a:t>Ardèche des Sources et Volcans</a:t>
            </a:r>
          </a:p>
          <a:p>
            <a:pPr algn="just">
              <a:buClr>
                <a:srgbClr val="47B392"/>
              </a:buClr>
              <a:defRPr/>
            </a:pPr>
            <a:r>
              <a:rPr lang="fr-FR" sz="1400" dirty="0">
                <a:latin typeface="Sarabun" panose="00000500000000000000" pitchFamily="2" charset="-34"/>
                <a:cs typeface="Sarabun" panose="00000500000000000000" pitchFamily="2" charset="-34"/>
              </a:rPr>
              <a:t>Parc naturel régional des Monts d’Ardèche</a:t>
            </a:r>
          </a:p>
          <a:p>
            <a:pPr algn="just">
              <a:buClr>
                <a:srgbClr val="47B392"/>
              </a:buClr>
              <a:defRPr/>
            </a:pPr>
            <a:r>
              <a:rPr lang="fr-FR" sz="1400" dirty="0">
                <a:latin typeface="Sarabun" panose="00000500000000000000" pitchFamily="2" charset="-34"/>
                <a:cs typeface="Sarabun" panose="00000500000000000000" pitchFamily="2" charset="-34"/>
              </a:rPr>
              <a:t>Département d’Ardèche</a:t>
            </a:r>
          </a:p>
          <a:p>
            <a:pPr marL="0" marR="0" lvl="0" indent="0" algn="just" defTabSz="914400" rtl="0" eaLnBrk="1" fontAlgn="auto" latinLnBrk="0" hangingPunct="1">
              <a:lnSpc>
                <a:spcPct val="100000"/>
              </a:lnSpc>
              <a:spcBef>
                <a:spcPts val="0"/>
              </a:spcBef>
              <a:spcAft>
                <a:spcPts val="0"/>
              </a:spcAft>
              <a:buClr>
                <a:srgbClr val="47B392"/>
              </a:buClr>
              <a:buSzTx/>
              <a:buFontTx/>
              <a:buNone/>
              <a:tabLst/>
              <a:defRPr/>
            </a:pPr>
            <a:endParaRPr kumimoji="0" lang="fr-FR" sz="1400" i="0" u="none" strike="noStrike" kern="1200" cap="none" spc="0" normalizeH="0" baseline="0" noProof="0" dirty="0">
              <a:ln>
                <a:noFill/>
              </a:ln>
              <a:solidFill>
                <a:srgbClr val="5CBDFF"/>
              </a:solidFill>
              <a:effectLst/>
              <a:uLnTx/>
              <a:uFillTx/>
              <a:latin typeface="Sarabun" panose="00000500000000000000" pitchFamily="2" charset="-34"/>
              <a:ea typeface="+mn-ea"/>
              <a:cs typeface="Sarabun" panose="00000500000000000000" pitchFamily="2" charset="-34"/>
            </a:endParaRPr>
          </a:p>
        </p:txBody>
      </p:sp>
    </p:spTree>
    <p:extLst>
      <p:ext uri="{BB962C8B-B14F-4D97-AF65-F5344CB8AC3E}">
        <p14:creationId xmlns:p14="http://schemas.microsoft.com/office/powerpoint/2010/main" val="403627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107504" y="1131590"/>
            <a:ext cx="7668385" cy="225548"/>
          </a:xfrm>
        </p:spPr>
        <p:txBody>
          <a:bodyPr/>
          <a:lstStyle/>
          <a:p>
            <a:pPr marL="0" lvl="0" indent="0">
              <a:buNone/>
            </a:pPr>
            <a:r>
              <a:rPr lang="en-US" sz="2000" dirty="0"/>
              <a:t>4. COPIL de territoires (ex : CAPCA et Arche </a:t>
            </a:r>
            <a:r>
              <a:rPr lang="en-US" sz="2000" dirty="0" err="1"/>
              <a:t>Agglo</a:t>
            </a:r>
            <a:r>
              <a:rPr lang="en-US" sz="2000" dirty="0"/>
              <a:t>)</a:t>
            </a:r>
            <a:endParaRPr lang="fr-FR" sz="2000" dirty="0"/>
          </a:p>
        </p:txBody>
      </p:sp>
      <p:sp>
        <p:nvSpPr>
          <p:cNvPr id="7" name="Espace réservé de la date 6"/>
          <p:cNvSpPr>
            <a:spLocks noGrp="1"/>
          </p:cNvSpPr>
          <p:nvPr>
            <p:ph type="dt" sz="half" idx="10"/>
          </p:nvPr>
        </p:nvSpPr>
        <p:spPr>
          <a:xfrm>
            <a:off x="7236296" y="4783500"/>
            <a:ext cx="1547704" cy="313809"/>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30782"/>
            <a:ext cx="1296144" cy="729604"/>
          </a:xfrm>
          <a:prstGeom prst="rect">
            <a:avLst/>
          </a:prstGeom>
        </p:spPr>
      </p:pic>
      <p:pic>
        <p:nvPicPr>
          <p:cNvPr id="9" name="Image 8">
            <a:extLst>
              <a:ext uri="{FF2B5EF4-FFF2-40B4-BE49-F238E27FC236}">
                <a16:creationId xmlns:a16="http://schemas.microsoft.com/office/drawing/2014/main" id="{63D215A4-6D40-425C-99DC-ED0893B6F220}"/>
              </a:ext>
            </a:extLst>
          </p:cNvPr>
          <p:cNvPicPr>
            <a:picLocks noChangeAspect="1"/>
          </p:cNvPicPr>
          <p:nvPr/>
        </p:nvPicPr>
        <p:blipFill>
          <a:blip r:embed="rId3"/>
          <a:stretch>
            <a:fillRect/>
          </a:stretch>
        </p:blipFill>
        <p:spPr>
          <a:xfrm>
            <a:off x="8010148" y="367776"/>
            <a:ext cx="917784" cy="917784"/>
          </a:xfrm>
          <a:prstGeom prst="rect">
            <a:avLst/>
          </a:prstGeom>
        </p:spPr>
      </p:pic>
      <p:pic>
        <p:nvPicPr>
          <p:cNvPr id="11" name="Image 10">
            <a:extLst>
              <a:ext uri="{FF2B5EF4-FFF2-40B4-BE49-F238E27FC236}">
                <a16:creationId xmlns:a16="http://schemas.microsoft.com/office/drawing/2014/main" id="{F798A702-C764-4D8E-97F4-89BAC04AA030}"/>
              </a:ext>
            </a:extLst>
          </p:cNvPr>
          <p:cNvPicPr>
            <a:picLocks noChangeAspect="1"/>
          </p:cNvPicPr>
          <p:nvPr/>
        </p:nvPicPr>
        <p:blipFill>
          <a:blip r:embed="rId4"/>
          <a:stretch>
            <a:fillRect/>
          </a:stretch>
        </p:blipFill>
        <p:spPr>
          <a:xfrm>
            <a:off x="5436096" y="1446046"/>
            <a:ext cx="2756436" cy="3237252"/>
          </a:xfrm>
          <a:prstGeom prst="rect">
            <a:avLst/>
          </a:prstGeom>
        </p:spPr>
      </p:pic>
      <p:pic>
        <p:nvPicPr>
          <p:cNvPr id="12" name="Image 11">
            <a:extLst>
              <a:ext uri="{FF2B5EF4-FFF2-40B4-BE49-F238E27FC236}">
                <a16:creationId xmlns:a16="http://schemas.microsoft.com/office/drawing/2014/main" id="{548D3C0C-6093-42FA-B2DD-944F80629592}"/>
              </a:ext>
            </a:extLst>
          </p:cNvPr>
          <p:cNvPicPr>
            <a:picLocks noChangeAspect="1"/>
          </p:cNvPicPr>
          <p:nvPr/>
        </p:nvPicPr>
        <p:blipFill>
          <a:blip r:embed="rId5"/>
          <a:stretch>
            <a:fillRect/>
          </a:stretch>
        </p:blipFill>
        <p:spPr>
          <a:xfrm>
            <a:off x="360000" y="1766684"/>
            <a:ext cx="4284008" cy="2803859"/>
          </a:xfrm>
          <a:prstGeom prst="rect">
            <a:avLst/>
          </a:prstGeom>
        </p:spPr>
      </p:pic>
    </p:spTree>
    <p:extLst>
      <p:ext uri="{BB962C8B-B14F-4D97-AF65-F5344CB8AC3E}">
        <p14:creationId xmlns:p14="http://schemas.microsoft.com/office/powerpoint/2010/main" val="169701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179512" y="1168982"/>
            <a:ext cx="7668385" cy="45719"/>
          </a:xfrm>
        </p:spPr>
        <p:txBody>
          <a:bodyPr/>
          <a:lstStyle/>
          <a:p>
            <a:pPr marL="0" indent="0">
              <a:buNone/>
            </a:pPr>
            <a:r>
              <a:rPr lang="fr-BE" sz="2000" dirty="0"/>
              <a:t>5. Outils</a:t>
            </a:r>
            <a:br>
              <a:rPr lang="fr-FR" sz="2400" dirty="0"/>
            </a:br>
            <a:endParaRPr lang="fr-FR" sz="2400" dirty="0"/>
          </a:p>
        </p:txBody>
      </p:sp>
      <p:sp>
        <p:nvSpPr>
          <p:cNvPr id="7" name="Espace réservé de la date 6"/>
          <p:cNvSpPr>
            <a:spLocks noGrp="1"/>
          </p:cNvSpPr>
          <p:nvPr>
            <p:ph type="dt" sz="half" idx="10"/>
          </p:nvPr>
        </p:nvSpPr>
        <p:spPr>
          <a:xfrm>
            <a:off x="7199784" y="4731520"/>
            <a:ext cx="1554456"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712" y="439378"/>
            <a:ext cx="1296144" cy="729604"/>
          </a:xfrm>
          <a:prstGeom prst="rect">
            <a:avLst/>
          </a:prstGeom>
        </p:spPr>
      </p:pic>
      <p:pic>
        <p:nvPicPr>
          <p:cNvPr id="5" name="Image 4">
            <a:hlinkClick r:id="rId3"/>
            <a:extLst>
              <a:ext uri="{FF2B5EF4-FFF2-40B4-BE49-F238E27FC236}">
                <a16:creationId xmlns:a16="http://schemas.microsoft.com/office/drawing/2014/main" id="{C4157CC7-EE71-4601-89EF-D3283145ED05}"/>
              </a:ext>
            </a:extLst>
          </p:cNvPr>
          <p:cNvPicPr>
            <a:picLocks noChangeAspect="1"/>
          </p:cNvPicPr>
          <p:nvPr/>
        </p:nvPicPr>
        <p:blipFill>
          <a:blip r:embed="rId4"/>
          <a:stretch>
            <a:fillRect/>
          </a:stretch>
        </p:blipFill>
        <p:spPr>
          <a:xfrm>
            <a:off x="1403648" y="1621392"/>
            <a:ext cx="5796136" cy="2986892"/>
          </a:xfrm>
          <a:prstGeom prst="rect">
            <a:avLst/>
          </a:prstGeom>
        </p:spPr>
      </p:pic>
      <p:pic>
        <p:nvPicPr>
          <p:cNvPr id="11" name="Image 10">
            <a:extLst>
              <a:ext uri="{FF2B5EF4-FFF2-40B4-BE49-F238E27FC236}">
                <a16:creationId xmlns:a16="http://schemas.microsoft.com/office/drawing/2014/main" id="{C67BA2A6-BB6C-4E46-B550-F8FEC5FA20F3}"/>
              </a:ext>
            </a:extLst>
          </p:cNvPr>
          <p:cNvPicPr>
            <a:picLocks noChangeAspect="1"/>
          </p:cNvPicPr>
          <p:nvPr/>
        </p:nvPicPr>
        <p:blipFill>
          <a:blip r:embed="rId5"/>
          <a:stretch>
            <a:fillRect/>
          </a:stretch>
        </p:blipFill>
        <p:spPr>
          <a:xfrm>
            <a:off x="8010148" y="367776"/>
            <a:ext cx="917784" cy="917784"/>
          </a:xfrm>
          <a:prstGeom prst="rect">
            <a:avLst/>
          </a:prstGeom>
        </p:spPr>
      </p:pic>
    </p:spTree>
    <p:extLst>
      <p:ext uri="{BB962C8B-B14F-4D97-AF65-F5344CB8AC3E}">
        <p14:creationId xmlns:p14="http://schemas.microsoft.com/office/powerpoint/2010/main" val="32839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179512" y="987574"/>
            <a:ext cx="7668385" cy="181408"/>
          </a:xfrm>
        </p:spPr>
        <p:txBody>
          <a:bodyPr/>
          <a:lstStyle/>
          <a:p>
            <a:pPr marL="0" indent="0">
              <a:buNone/>
            </a:pPr>
            <a:r>
              <a:rPr lang="fr-BE" sz="2000" dirty="0"/>
              <a:t>6. </a:t>
            </a:r>
            <a:r>
              <a:rPr lang="fr-FR" sz="2000" dirty="0"/>
              <a:t>Questions/Réponses</a:t>
            </a:r>
          </a:p>
        </p:txBody>
      </p:sp>
      <p:sp>
        <p:nvSpPr>
          <p:cNvPr id="7" name="Espace réservé de la date 6"/>
          <p:cNvSpPr>
            <a:spLocks noGrp="1"/>
          </p:cNvSpPr>
          <p:nvPr>
            <p:ph type="dt" sz="half" idx="10"/>
          </p:nvPr>
        </p:nvSpPr>
        <p:spPr>
          <a:xfrm>
            <a:off x="7199784" y="4731520"/>
            <a:ext cx="1554456"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712" y="439378"/>
            <a:ext cx="1296144" cy="729604"/>
          </a:xfrm>
          <a:prstGeom prst="rect">
            <a:avLst/>
          </a:prstGeom>
        </p:spPr>
      </p:pic>
      <p:pic>
        <p:nvPicPr>
          <p:cNvPr id="11" name="Image 10">
            <a:extLst>
              <a:ext uri="{FF2B5EF4-FFF2-40B4-BE49-F238E27FC236}">
                <a16:creationId xmlns:a16="http://schemas.microsoft.com/office/drawing/2014/main" id="{C67BA2A6-BB6C-4E46-B550-F8FEC5FA20F3}"/>
              </a:ext>
            </a:extLst>
          </p:cNvPr>
          <p:cNvPicPr>
            <a:picLocks noChangeAspect="1"/>
          </p:cNvPicPr>
          <p:nvPr/>
        </p:nvPicPr>
        <p:blipFill>
          <a:blip r:embed="rId3"/>
          <a:stretch>
            <a:fillRect/>
          </a:stretch>
        </p:blipFill>
        <p:spPr>
          <a:xfrm>
            <a:off x="8010148" y="367776"/>
            <a:ext cx="917784" cy="917784"/>
          </a:xfrm>
          <a:prstGeom prst="rect">
            <a:avLst/>
          </a:prstGeom>
        </p:spPr>
      </p:pic>
      <p:pic>
        <p:nvPicPr>
          <p:cNvPr id="9" name="Image 8">
            <a:extLst>
              <a:ext uri="{FF2B5EF4-FFF2-40B4-BE49-F238E27FC236}">
                <a16:creationId xmlns:a16="http://schemas.microsoft.com/office/drawing/2014/main" id="{70756145-8945-44A2-8A56-83D7C6F1933E}"/>
              </a:ext>
            </a:extLst>
          </p:cNvPr>
          <p:cNvPicPr>
            <a:picLocks noChangeAspect="1"/>
          </p:cNvPicPr>
          <p:nvPr/>
        </p:nvPicPr>
        <p:blipFill>
          <a:blip r:embed="rId4"/>
          <a:stretch>
            <a:fillRect/>
          </a:stretch>
        </p:blipFill>
        <p:spPr>
          <a:xfrm>
            <a:off x="2163990" y="1374016"/>
            <a:ext cx="4122653" cy="1382142"/>
          </a:xfrm>
          <a:prstGeom prst="rect">
            <a:avLst/>
          </a:prstGeom>
        </p:spPr>
      </p:pic>
      <p:pic>
        <p:nvPicPr>
          <p:cNvPr id="4" name="Image 3">
            <a:extLst>
              <a:ext uri="{FF2B5EF4-FFF2-40B4-BE49-F238E27FC236}">
                <a16:creationId xmlns:a16="http://schemas.microsoft.com/office/drawing/2014/main" id="{AFD1522A-CC54-410F-B484-9E88FE359AA2}"/>
              </a:ext>
            </a:extLst>
          </p:cNvPr>
          <p:cNvPicPr>
            <a:picLocks noChangeAspect="1"/>
          </p:cNvPicPr>
          <p:nvPr/>
        </p:nvPicPr>
        <p:blipFill>
          <a:blip r:embed="rId5"/>
          <a:stretch>
            <a:fillRect/>
          </a:stretch>
        </p:blipFill>
        <p:spPr>
          <a:xfrm>
            <a:off x="2267743" y="2961193"/>
            <a:ext cx="3915149" cy="1719540"/>
          </a:xfrm>
          <a:prstGeom prst="rect">
            <a:avLst/>
          </a:prstGeom>
        </p:spPr>
      </p:pic>
    </p:spTree>
    <p:extLst>
      <p:ext uri="{BB962C8B-B14F-4D97-AF65-F5344CB8AC3E}">
        <p14:creationId xmlns:p14="http://schemas.microsoft.com/office/powerpoint/2010/main" val="359278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10" name="Espace réservé du texte 9"/>
          <p:cNvSpPr>
            <a:spLocks noGrp="1"/>
          </p:cNvSpPr>
          <p:nvPr>
            <p:ph type="body" sz="quarter" idx="13"/>
          </p:nvPr>
        </p:nvSpPr>
        <p:spPr>
          <a:xfrm>
            <a:off x="971600" y="1752421"/>
            <a:ext cx="7596378" cy="2530800"/>
          </a:xfrm>
        </p:spPr>
        <p:txBody>
          <a:bodyPr/>
          <a:lstStyle/>
          <a:p>
            <a:pPr lvl="0"/>
            <a:r>
              <a:rPr lang="en-US" sz="1800" dirty="0"/>
              <a:t> </a:t>
            </a:r>
            <a:r>
              <a:rPr lang="en-US" sz="1800" dirty="0" err="1"/>
              <a:t>Etat</a:t>
            </a:r>
            <a:r>
              <a:rPr lang="en-US" sz="1800" dirty="0"/>
              <a:t> des </a:t>
            </a:r>
            <a:r>
              <a:rPr lang="en-US" sz="1800" dirty="0" err="1"/>
              <a:t>lieux</a:t>
            </a:r>
            <a:endParaRPr lang="en-US" sz="1800" dirty="0"/>
          </a:p>
          <a:p>
            <a:pPr lvl="0"/>
            <a:r>
              <a:rPr lang="en-US" sz="1800" dirty="0"/>
              <a:t> Cadres pédagogiques de mise </a:t>
            </a:r>
            <a:r>
              <a:rPr lang="en-US" sz="1800" dirty="0" err="1"/>
              <a:t>en</a:t>
            </a:r>
            <a:r>
              <a:rPr lang="en-US" sz="1800" dirty="0"/>
              <a:t> place du SRAV et de </a:t>
            </a:r>
            <a:r>
              <a:rPr lang="en-US" sz="1800" dirty="0" err="1"/>
              <a:t>l’APER</a:t>
            </a:r>
            <a:endParaRPr lang="fr-FR" sz="1800" dirty="0"/>
          </a:p>
          <a:p>
            <a:pPr lvl="0"/>
            <a:r>
              <a:rPr lang="en-US" sz="1800" dirty="0"/>
              <a:t> </a:t>
            </a:r>
            <a:r>
              <a:rPr lang="en-US" sz="1800" dirty="0" err="1"/>
              <a:t>Dispositif</a:t>
            </a:r>
            <a:r>
              <a:rPr lang="en-US" sz="1800" dirty="0"/>
              <a:t> </a:t>
            </a:r>
            <a:r>
              <a:rPr lang="en-US" sz="1800" dirty="0" err="1"/>
              <a:t>Génération</a:t>
            </a:r>
            <a:r>
              <a:rPr lang="en-US" sz="1800" dirty="0"/>
              <a:t> </a:t>
            </a:r>
            <a:r>
              <a:rPr lang="en-US" sz="1800" dirty="0" err="1"/>
              <a:t>Vélo</a:t>
            </a:r>
            <a:r>
              <a:rPr lang="en-US" sz="1800" dirty="0"/>
              <a:t> </a:t>
            </a:r>
            <a:endParaRPr lang="fr-FR" sz="1800" dirty="0"/>
          </a:p>
          <a:p>
            <a:pPr lvl="0"/>
            <a:r>
              <a:rPr lang="en-US" sz="1800" dirty="0"/>
              <a:t> COPIL de territoires (ex : CAPCA et Arche </a:t>
            </a:r>
            <a:r>
              <a:rPr lang="en-US" sz="1800" dirty="0" err="1"/>
              <a:t>Agglo</a:t>
            </a:r>
            <a:r>
              <a:rPr lang="en-US" sz="1800" dirty="0"/>
              <a:t>)</a:t>
            </a:r>
            <a:endParaRPr lang="fr-FR" sz="1800" dirty="0"/>
          </a:p>
          <a:p>
            <a:r>
              <a:rPr lang="en-US" sz="1800" dirty="0"/>
              <a:t> </a:t>
            </a:r>
            <a:r>
              <a:rPr lang="en-US" sz="1800" dirty="0" err="1"/>
              <a:t>Outils</a:t>
            </a:r>
            <a:endParaRPr lang="en-US" sz="1800" dirty="0"/>
          </a:p>
          <a:p>
            <a:r>
              <a:rPr lang="en-US" sz="1800" dirty="0"/>
              <a:t> Questions/</a:t>
            </a:r>
            <a:r>
              <a:rPr lang="en-US" sz="1800" dirty="0" err="1"/>
              <a:t>Réponses</a:t>
            </a:r>
            <a:endParaRPr lang="fr-FR" sz="1800" dirty="0"/>
          </a:p>
        </p:txBody>
      </p:sp>
      <p:sp>
        <p:nvSpPr>
          <p:cNvPr id="12" name="Espace réservé du pied de page 7"/>
          <p:cNvSpPr txBox="1">
            <a:spLocks/>
          </p:cNvSpPr>
          <p:nvPr/>
        </p:nvSpPr>
        <p:spPr bwMode="gray">
          <a:xfrm>
            <a:off x="360000" y="4783500"/>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CPD EPS – DSDEN de l’Ardèche</a:t>
            </a:r>
          </a:p>
        </p:txBody>
      </p:sp>
      <p:pic>
        <p:nvPicPr>
          <p:cNvPr id="3" name="Image 2"/>
          <p:cNvPicPr>
            <a:picLocks noChangeAspect="1"/>
          </p:cNvPicPr>
          <p:nvPr/>
        </p:nvPicPr>
        <p:blipFill>
          <a:blip r:embed="rId2"/>
          <a:stretch>
            <a:fillRect/>
          </a:stretch>
        </p:blipFill>
        <p:spPr>
          <a:xfrm>
            <a:off x="5508104" y="657257"/>
            <a:ext cx="1298561" cy="731583"/>
          </a:xfrm>
          <a:prstGeom prst="rect">
            <a:avLst/>
          </a:prstGeom>
        </p:spPr>
      </p:pic>
      <p:sp>
        <p:nvSpPr>
          <p:cNvPr id="9" name="Espace réservé de la date 6">
            <a:extLst>
              <a:ext uri="{FF2B5EF4-FFF2-40B4-BE49-F238E27FC236}">
                <a16:creationId xmlns:a16="http://schemas.microsoft.com/office/drawing/2014/main" id="{271748EF-1ADD-4E7A-829B-B914D20C0357}"/>
              </a:ext>
            </a:extLst>
          </p:cNvPr>
          <p:cNvSpPr>
            <a:spLocks noGrp="1"/>
          </p:cNvSpPr>
          <p:nvPr>
            <p:ph type="dt" sz="half" idx="10"/>
          </p:nvPr>
        </p:nvSpPr>
        <p:spPr>
          <a:xfrm>
            <a:off x="7380312" y="4783500"/>
            <a:ext cx="1403688" cy="360000"/>
          </a:xfrm>
        </p:spPr>
        <p:txBody>
          <a:bodyPr/>
          <a:lstStyle/>
          <a:p>
            <a:pPr algn="r"/>
            <a:r>
              <a:rPr lang="fr-FR" cap="all" dirty="0"/>
              <a:t>Année scolaire 2022-23</a:t>
            </a:r>
          </a:p>
        </p:txBody>
      </p:sp>
      <p:pic>
        <p:nvPicPr>
          <p:cNvPr id="5" name="Image 4">
            <a:extLst>
              <a:ext uri="{FF2B5EF4-FFF2-40B4-BE49-F238E27FC236}">
                <a16:creationId xmlns:a16="http://schemas.microsoft.com/office/drawing/2014/main" id="{10C336FD-9CEB-4D96-B24F-8C7F5991D981}"/>
              </a:ext>
            </a:extLst>
          </p:cNvPr>
          <p:cNvPicPr>
            <a:picLocks noChangeAspect="1"/>
          </p:cNvPicPr>
          <p:nvPr/>
        </p:nvPicPr>
        <p:blipFill>
          <a:blip r:embed="rId3"/>
          <a:stretch>
            <a:fillRect/>
          </a:stretch>
        </p:blipFill>
        <p:spPr>
          <a:xfrm>
            <a:off x="7713245" y="657256"/>
            <a:ext cx="962743" cy="962743"/>
          </a:xfrm>
          <a:prstGeom prst="rect">
            <a:avLst/>
          </a:prstGeom>
        </p:spPr>
      </p:pic>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hlinkClick r:id="rId3" action="ppaction://hlinkfile"/>
            <a:extLst>
              <a:ext uri="{FF2B5EF4-FFF2-40B4-BE49-F238E27FC236}">
                <a16:creationId xmlns:a16="http://schemas.microsoft.com/office/drawing/2014/main" id="{EDB2FFA4-CEAE-44D3-B4EF-B7D4B3FFBCBA}"/>
              </a:ext>
            </a:extLst>
          </p:cNvPr>
          <p:cNvGraphicFramePr>
            <a:graphicFrameLocks noChangeAspect="1"/>
          </p:cNvGraphicFramePr>
          <p:nvPr>
            <p:extLst>
              <p:ext uri="{D42A27DB-BD31-4B8C-83A1-F6EECF244321}">
                <p14:modId xmlns:p14="http://schemas.microsoft.com/office/powerpoint/2010/main" val="1613767006"/>
              </p:ext>
            </p:extLst>
          </p:nvPr>
        </p:nvGraphicFramePr>
        <p:xfrm>
          <a:off x="3538213" y="123478"/>
          <a:ext cx="3645299" cy="2575954"/>
        </p:xfrm>
        <a:graphic>
          <a:graphicData uri="http://schemas.openxmlformats.org/presentationml/2006/ole">
            <mc:AlternateContent xmlns:mc="http://schemas.openxmlformats.org/markup-compatibility/2006">
              <mc:Choice xmlns:v="urn:schemas-microsoft-com:vml" Requires="v">
                <p:oleObj spid="_x0000_s1027" name="Acrobat Document" r:id="rId4" imgW="5346587" imgH="3778135" progId="AcroExch.Document.DC">
                  <p:embed/>
                </p:oleObj>
              </mc:Choice>
              <mc:Fallback>
                <p:oleObj name="Acrobat Document" r:id="rId4" imgW="5346587" imgH="3778135" progId="AcroExch.Document.DC">
                  <p:embed/>
                  <p:pic>
                    <p:nvPicPr>
                      <p:cNvPr id="2" name="Objet 1">
                        <a:hlinkClick r:id="rId3" action="ppaction://hlinkfile"/>
                        <a:extLst>
                          <a:ext uri="{FF2B5EF4-FFF2-40B4-BE49-F238E27FC236}">
                            <a16:creationId xmlns:a16="http://schemas.microsoft.com/office/drawing/2014/main" id="{EDB2FFA4-CEAE-44D3-B4EF-B7D4B3FFBCBA}"/>
                          </a:ext>
                        </a:extLst>
                      </p:cNvPr>
                      <p:cNvPicPr/>
                      <p:nvPr/>
                    </p:nvPicPr>
                    <p:blipFill>
                      <a:blip r:embed="rId5"/>
                      <a:stretch>
                        <a:fillRect/>
                      </a:stretch>
                    </p:blipFill>
                    <p:spPr>
                      <a:xfrm>
                        <a:off x="3538213" y="123478"/>
                        <a:ext cx="3645299" cy="2575954"/>
                      </a:xfrm>
                      <a:prstGeom prst="rect">
                        <a:avLst/>
                      </a:prstGeom>
                    </p:spPr>
                  </p:pic>
                </p:oleObj>
              </mc:Fallback>
            </mc:AlternateContent>
          </a:graphicData>
        </a:graphic>
      </p:graphicFrame>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728723"/>
            <a:ext cx="8604488" cy="654423"/>
          </a:xfrm>
        </p:spPr>
        <p:txBody>
          <a:bodyPr/>
          <a:lstStyle/>
          <a:p>
            <a:pPr marL="0" indent="0">
              <a:buNone/>
            </a:pPr>
            <a:br>
              <a:rPr lang="fr-FR" sz="2400" dirty="0"/>
            </a:br>
            <a:r>
              <a:rPr lang="fr-FR" sz="2400" dirty="0"/>
              <a:t>1. </a:t>
            </a:r>
            <a:r>
              <a:rPr lang="en-US" sz="2400" dirty="0" err="1"/>
              <a:t>Etat</a:t>
            </a:r>
            <a:r>
              <a:rPr lang="en-US" sz="2400" dirty="0"/>
              <a:t> des </a:t>
            </a:r>
            <a:r>
              <a:rPr lang="en-US" sz="2400" dirty="0" err="1"/>
              <a:t>lieux</a:t>
            </a:r>
            <a:r>
              <a:rPr lang="en-US" sz="2400" dirty="0"/>
              <a:t> :</a:t>
            </a:r>
            <a:br>
              <a:rPr lang="en-US" sz="2400" dirty="0"/>
            </a:br>
            <a:r>
              <a:rPr lang="en-US" sz="2400" dirty="0"/>
              <a:t>Attestations SRAV</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2076" y="262732"/>
            <a:ext cx="1296144" cy="729604"/>
          </a:xfrm>
          <a:prstGeom prst="rect">
            <a:avLst/>
          </a:prstGeom>
        </p:spPr>
      </p:pic>
      <p:pic>
        <p:nvPicPr>
          <p:cNvPr id="6" name="Image 5">
            <a:hlinkClick r:id="rId7" action="ppaction://hlinkfile"/>
            <a:extLst>
              <a:ext uri="{FF2B5EF4-FFF2-40B4-BE49-F238E27FC236}">
                <a16:creationId xmlns:a16="http://schemas.microsoft.com/office/drawing/2014/main" id="{28F23D3F-F1BA-42CD-A4C5-1A522F8D9892}"/>
              </a:ext>
            </a:extLst>
          </p:cNvPr>
          <p:cNvPicPr>
            <a:picLocks noChangeAspect="1"/>
          </p:cNvPicPr>
          <p:nvPr/>
        </p:nvPicPr>
        <p:blipFill>
          <a:blip r:embed="rId8"/>
          <a:stretch>
            <a:fillRect/>
          </a:stretch>
        </p:blipFill>
        <p:spPr>
          <a:xfrm>
            <a:off x="1757238" y="2895921"/>
            <a:ext cx="7207250" cy="1790700"/>
          </a:xfrm>
          <a:prstGeom prst="rect">
            <a:avLst/>
          </a:prstGeom>
        </p:spPr>
      </p:pic>
      <p:pic>
        <p:nvPicPr>
          <p:cNvPr id="11" name="Image 10">
            <a:extLst>
              <a:ext uri="{FF2B5EF4-FFF2-40B4-BE49-F238E27FC236}">
                <a16:creationId xmlns:a16="http://schemas.microsoft.com/office/drawing/2014/main" id="{F19D5F17-A69C-4941-AEE9-3E8076926BD2}"/>
              </a:ext>
            </a:extLst>
          </p:cNvPr>
          <p:cNvPicPr>
            <a:picLocks noChangeAspect="1"/>
          </p:cNvPicPr>
          <p:nvPr/>
        </p:nvPicPr>
        <p:blipFill>
          <a:blip r:embed="rId9"/>
          <a:stretch>
            <a:fillRect/>
          </a:stretch>
        </p:blipFill>
        <p:spPr>
          <a:xfrm>
            <a:off x="179512" y="1563638"/>
            <a:ext cx="1466850" cy="2095500"/>
          </a:xfrm>
          <a:prstGeom prst="rect">
            <a:avLst/>
          </a:prstGeom>
        </p:spPr>
      </p:pic>
    </p:spTree>
    <p:extLst>
      <p:ext uri="{BB962C8B-B14F-4D97-AF65-F5344CB8AC3E}">
        <p14:creationId xmlns:p14="http://schemas.microsoft.com/office/powerpoint/2010/main" val="153937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D8415E2-9912-4CDB-9210-2DC7C235AC39}"/>
              </a:ext>
            </a:extLst>
          </p:cNvPr>
          <p:cNvPicPr>
            <a:picLocks noChangeAspect="1"/>
          </p:cNvPicPr>
          <p:nvPr/>
        </p:nvPicPr>
        <p:blipFill>
          <a:blip r:embed="rId3"/>
          <a:stretch>
            <a:fillRect/>
          </a:stretch>
        </p:blipFill>
        <p:spPr>
          <a:xfrm>
            <a:off x="3851920" y="3107635"/>
            <a:ext cx="5127494" cy="1392653"/>
          </a:xfrm>
          <a:prstGeom prst="rect">
            <a:avLst/>
          </a:prstGeom>
        </p:spPr>
      </p:pic>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179512" y="812336"/>
            <a:ext cx="7668385" cy="360000"/>
          </a:xfrm>
        </p:spPr>
        <p:txBody>
          <a:bodyPr/>
          <a:lstStyle/>
          <a:p>
            <a:pPr marL="0" indent="0">
              <a:buNone/>
            </a:pPr>
            <a:br>
              <a:rPr lang="fr-FR" sz="2400" dirty="0"/>
            </a:br>
            <a:r>
              <a:rPr lang="fr-FR" sz="2400" dirty="0"/>
              <a:t>1. </a:t>
            </a:r>
            <a:r>
              <a:rPr lang="en-US" sz="2400" dirty="0" err="1"/>
              <a:t>Etat</a:t>
            </a:r>
            <a:r>
              <a:rPr lang="en-US" sz="2400" dirty="0"/>
              <a:t> des </a:t>
            </a:r>
            <a:r>
              <a:rPr lang="en-US" sz="2400" dirty="0" err="1"/>
              <a:t>lieux</a:t>
            </a:r>
            <a:r>
              <a:rPr lang="en-US" sz="2400" dirty="0"/>
              <a:t> SRAV</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076" y="262732"/>
            <a:ext cx="1296144" cy="729604"/>
          </a:xfrm>
          <a:prstGeom prst="rect">
            <a:avLst/>
          </a:prstGeom>
        </p:spPr>
      </p:pic>
      <p:sp>
        <p:nvSpPr>
          <p:cNvPr id="4" name="ZoneTexte 3">
            <a:extLst>
              <a:ext uri="{FF2B5EF4-FFF2-40B4-BE49-F238E27FC236}">
                <a16:creationId xmlns:a16="http://schemas.microsoft.com/office/drawing/2014/main" id="{A4720FC7-4273-4477-A1C7-2264603A872C}"/>
              </a:ext>
            </a:extLst>
          </p:cNvPr>
          <p:cNvSpPr txBox="1"/>
          <p:nvPr/>
        </p:nvSpPr>
        <p:spPr>
          <a:xfrm>
            <a:off x="467544" y="1563638"/>
            <a:ext cx="8064896" cy="2308324"/>
          </a:xfrm>
          <a:prstGeom prst="rect">
            <a:avLst/>
          </a:prstGeom>
          <a:noFill/>
        </p:spPr>
        <p:txBody>
          <a:bodyPr wrap="square" rtlCol="0">
            <a:spAutoFit/>
          </a:bodyPr>
          <a:lstStyle/>
          <a:p>
            <a:r>
              <a:rPr lang="fr-FR" b="1" dirty="0"/>
              <a:t>- Actions itinérantes et de découverte du patrimoine</a:t>
            </a:r>
          </a:p>
          <a:p>
            <a:endParaRPr lang="fr-FR" dirty="0"/>
          </a:p>
          <a:p>
            <a:r>
              <a:rPr lang="fr-FR" b="1" dirty="0"/>
              <a:t>- Formation des enseignants</a:t>
            </a:r>
          </a:p>
          <a:p>
            <a:endParaRPr lang="fr-FR" b="1" dirty="0"/>
          </a:p>
          <a:p>
            <a:r>
              <a:rPr lang="fr-FR" b="1" dirty="0"/>
              <a:t>- Initiatives locales remarquables </a:t>
            </a:r>
          </a:p>
          <a:p>
            <a:endParaRPr lang="fr-FR" b="1" dirty="0"/>
          </a:p>
          <a:p>
            <a:r>
              <a:rPr lang="fr-FR" b="1" dirty="0"/>
              <a:t>- Politique départementale  </a:t>
            </a:r>
          </a:p>
          <a:p>
            <a:endParaRPr lang="fr-FR" dirty="0"/>
          </a:p>
        </p:txBody>
      </p:sp>
    </p:spTree>
    <p:extLst>
      <p:ext uri="{BB962C8B-B14F-4D97-AF65-F5344CB8AC3E}">
        <p14:creationId xmlns:p14="http://schemas.microsoft.com/office/powerpoint/2010/main" val="344226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7E5FA48-5A45-4492-BA1C-C86530309BDE}"/>
              </a:ext>
            </a:extLst>
          </p:cNvPr>
          <p:cNvPicPr>
            <a:picLocks noChangeAspect="1"/>
          </p:cNvPicPr>
          <p:nvPr/>
        </p:nvPicPr>
        <p:blipFill>
          <a:blip r:embed="rId3"/>
          <a:stretch>
            <a:fillRect/>
          </a:stretch>
        </p:blipFill>
        <p:spPr>
          <a:xfrm>
            <a:off x="3961749" y="2291268"/>
            <a:ext cx="4822251" cy="2476452"/>
          </a:xfrm>
          <a:prstGeom prst="rect">
            <a:avLst/>
          </a:prstGeom>
        </p:spPr>
      </p:pic>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179512" y="812336"/>
            <a:ext cx="7668385" cy="360000"/>
          </a:xfrm>
        </p:spPr>
        <p:txBody>
          <a:bodyPr/>
          <a:lstStyle/>
          <a:p>
            <a:pPr marL="0" indent="0">
              <a:buNone/>
            </a:pPr>
            <a:br>
              <a:rPr lang="fr-FR" sz="2400" dirty="0"/>
            </a:br>
            <a:r>
              <a:rPr lang="fr-FR" sz="2400" dirty="0"/>
              <a:t>1. </a:t>
            </a:r>
            <a:r>
              <a:rPr lang="en-US" sz="2400" dirty="0" err="1"/>
              <a:t>Etat</a:t>
            </a:r>
            <a:r>
              <a:rPr lang="en-US" sz="2400" dirty="0"/>
              <a:t> des </a:t>
            </a:r>
            <a:r>
              <a:rPr lang="en-US" sz="2400" dirty="0" err="1"/>
              <a:t>lieux</a:t>
            </a:r>
            <a:r>
              <a:rPr lang="en-US" sz="2400" dirty="0"/>
              <a:t> APER</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sp>
        <p:nvSpPr>
          <p:cNvPr id="4" name="ZoneTexte 3">
            <a:extLst>
              <a:ext uri="{FF2B5EF4-FFF2-40B4-BE49-F238E27FC236}">
                <a16:creationId xmlns:a16="http://schemas.microsoft.com/office/drawing/2014/main" id="{A4720FC7-4273-4477-A1C7-2264603A872C}"/>
              </a:ext>
            </a:extLst>
          </p:cNvPr>
          <p:cNvSpPr txBox="1"/>
          <p:nvPr/>
        </p:nvSpPr>
        <p:spPr>
          <a:xfrm>
            <a:off x="395408" y="1275606"/>
            <a:ext cx="8064896" cy="2031325"/>
          </a:xfrm>
          <a:prstGeom prst="rect">
            <a:avLst/>
          </a:prstGeom>
          <a:noFill/>
        </p:spPr>
        <p:txBody>
          <a:bodyPr wrap="square" rtlCol="0">
            <a:spAutoFit/>
          </a:bodyPr>
          <a:lstStyle/>
          <a:p>
            <a:r>
              <a:rPr lang="fr-FR" b="1" dirty="0"/>
              <a:t>- Actions éducatives sur pistes routières</a:t>
            </a:r>
          </a:p>
          <a:p>
            <a:endParaRPr lang="fr-FR" dirty="0"/>
          </a:p>
          <a:p>
            <a:r>
              <a:rPr lang="fr-FR" b="1" dirty="0"/>
              <a:t>- Validation dans le Livret Scolaire Unique</a:t>
            </a:r>
          </a:p>
          <a:p>
            <a:endParaRPr lang="fr-FR" b="1" dirty="0"/>
          </a:p>
          <a:p>
            <a:r>
              <a:rPr lang="fr-FR" b="1" dirty="0"/>
              <a:t>- Ciblage Cycle 3 (CM) </a:t>
            </a:r>
          </a:p>
          <a:p>
            <a:r>
              <a:rPr lang="fr-FR" b="1" dirty="0"/>
              <a:t> </a:t>
            </a:r>
          </a:p>
          <a:p>
            <a:endParaRPr lang="fr-FR" dirty="0"/>
          </a:p>
        </p:txBody>
      </p:sp>
      <p:pic>
        <p:nvPicPr>
          <p:cNvPr id="5" name="Image 4">
            <a:extLst>
              <a:ext uri="{FF2B5EF4-FFF2-40B4-BE49-F238E27FC236}">
                <a16:creationId xmlns:a16="http://schemas.microsoft.com/office/drawing/2014/main" id="{83224C30-8EB3-45B8-AE54-8D30094D5E35}"/>
              </a:ext>
            </a:extLst>
          </p:cNvPr>
          <p:cNvPicPr>
            <a:picLocks noChangeAspect="1"/>
          </p:cNvPicPr>
          <p:nvPr/>
        </p:nvPicPr>
        <p:blipFill>
          <a:blip r:embed="rId4"/>
          <a:stretch>
            <a:fillRect/>
          </a:stretch>
        </p:blipFill>
        <p:spPr>
          <a:xfrm>
            <a:off x="7866216" y="254552"/>
            <a:ext cx="917784" cy="917784"/>
          </a:xfrm>
          <a:prstGeom prst="rect">
            <a:avLst/>
          </a:prstGeom>
        </p:spPr>
      </p:pic>
      <p:pic>
        <p:nvPicPr>
          <p:cNvPr id="11" name="Image 10">
            <a:extLst>
              <a:ext uri="{FF2B5EF4-FFF2-40B4-BE49-F238E27FC236}">
                <a16:creationId xmlns:a16="http://schemas.microsoft.com/office/drawing/2014/main" id="{B9F08290-ED2F-402F-AB94-4D4B6D7C32AD}"/>
              </a:ext>
            </a:extLst>
          </p:cNvPr>
          <p:cNvPicPr>
            <a:picLocks noChangeAspect="1"/>
          </p:cNvPicPr>
          <p:nvPr/>
        </p:nvPicPr>
        <p:blipFill>
          <a:blip r:embed="rId5"/>
          <a:stretch>
            <a:fillRect/>
          </a:stretch>
        </p:blipFill>
        <p:spPr>
          <a:xfrm>
            <a:off x="697225" y="2931790"/>
            <a:ext cx="2619375" cy="1743075"/>
          </a:xfrm>
          <a:prstGeom prst="rect">
            <a:avLst/>
          </a:prstGeom>
        </p:spPr>
      </p:pic>
    </p:spTree>
    <p:extLst>
      <p:ext uri="{BB962C8B-B14F-4D97-AF65-F5344CB8AC3E}">
        <p14:creationId xmlns:p14="http://schemas.microsoft.com/office/powerpoint/2010/main" val="22525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 9">
            <a:extLst>
              <a:ext uri="{FF2B5EF4-FFF2-40B4-BE49-F238E27FC236}">
                <a16:creationId xmlns:a16="http://schemas.microsoft.com/office/drawing/2014/main" id="{72C0668F-2FA0-4BEA-9F5D-391290BD951A}"/>
              </a:ext>
            </a:extLst>
          </p:cNvPr>
          <p:cNvGraphicFramePr>
            <a:graphicFrameLocks noChangeAspect="1"/>
          </p:cNvGraphicFramePr>
          <p:nvPr>
            <p:extLst>
              <p:ext uri="{D42A27DB-BD31-4B8C-83A1-F6EECF244321}">
                <p14:modId xmlns:p14="http://schemas.microsoft.com/office/powerpoint/2010/main" val="4210901332"/>
              </p:ext>
            </p:extLst>
          </p:nvPr>
        </p:nvGraphicFramePr>
        <p:xfrm>
          <a:off x="5209904" y="1067364"/>
          <a:ext cx="2566068" cy="3631362"/>
        </p:xfrm>
        <a:graphic>
          <a:graphicData uri="http://schemas.openxmlformats.org/presentationml/2006/ole">
            <mc:AlternateContent xmlns:mc="http://schemas.openxmlformats.org/markup-compatibility/2006">
              <mc:Choice xmlns:v="urn:schemas-microsoft-com:vml" Requires="v">
                <p:oleObj spid="_x0000_s2051" name="Acrobat Document" r:id="rId3" imgW="3777856" imgH="5346331" progId="AcroExch.Document.DC">
                  <p:embed/>
                </p:oleObj>
              </mc:Choice>
              <mc:Fallback>
                <p:oleObj name="Acrobat Document" r:id="rId3" imgW="3777856" imgH="5346331" progId="AcroExch.Document.DC">
                  <p:embed/>
                  <p:pic>
                    <p:nvPicPr>
                      <p:cNvPr id="10" name="Objet 9">
                        <a:extLst>
                          <a:ext uri="{FF2B5EF4-FFF2-40B4-BE49-F238E27FC236}">
                            <a16:creationId xmlns:a16="http://schemas.microsoft.com/office/drawing/2014/main" id="{72C0668F-2FA0-4BEA-9F5D-391290BD951A}"/>
                          </a:ext>
                        </a:extLst>
                      </p:cNvPr>
                      <p:cNvPicPr/>
                      <p:nvPr/>
                    </p:nvPicPr>
                    <p:blipFill>
                      <a:blip r:embed="rId4"/>
                      <a:stretch>
                        <a:fillRect/>
                      </a:stretch>
                    </p:blipFill>
                    <p:spPr>
                      <a:xfrm>
                        <a:off x="5209904" y="1067364"/>
                        <a:ext cx="2566068" cy="3631362"/>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479E92CE-CA2B-4FCA-8A18-B10ED31341BC}"/>
              </a:ext>
            </a:extLst>
          </p:cNvPr>
          <p:cNvPicPr>
            <a:picLocks noChangeAspect="1"/>
          </p:cNvPicPr>
          <p:nvPr/>
        </p:nvPicPr>
        <p:blipFill>
          <a:blip r:embed="rId5"/>
          <a:stretch>
            <a:fillRect/>
          </a:stretch>
        </p:blipFill>
        <p:spPr>
          <a:xfrm>
            <a:off x="800980" y="1298203"/>
            <a:ext cx="2541908" cy="3485297"/>
          </a:xfrm>
          <a:prstGeom prst="rect">
            <a:avLst/>
          </a:prstGeom>
        </p:spPr>
      </p:pic>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728723"/>
            <a:ext cx="8604488" cy="654423"/>
          </a:xfrm>
        </p:spPr>
        <p:txBody>
          <a:bodyPr/>
          <a:lstStyle/>
          <a:p>
            <a:pPr marL="0" indent="0">
              <a:buNone/>
            </a:pPr>
            <a:br>
              <a:rPr lang="fr-FR" sz="2400" dirty="0"/>
            </a:br>
            <a:r>
              <a:rPr lang="fr-FR" sz="2400" dirty="0"/>
              <a:t>2. </a:t>
            </a:r>
            <a:r>
              <a:rPr lang="en-US" sz="2400" dirty="0"/>
              <a:t>Cadres pédagogiques</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9212" y="284294"/>
            <a:ext cx="1296144" cy="729604"/>
          </a:xfrm>
          <a:prstGeom prst="rect">
            <a:avLst/>
          </a:prstGeom>
        </p:spPr>
      </p:pic>
      <p:pic>
        <p:nvPicPr>
          <p:cNvPr id="9" name="Image 8">
            <a:extLst>
              <a:ext uri="{FF2B5EF4-FFF2-40B4-BE49-F238E27FC236}">
                <a16:creationId xmlns:a16="http://schemas.microsoft.com/office/drawing/2014/main" id="{4E6491C6-32C2-4BBE-9767-5AC7F35C06E3}"/>
              </a:ext>
            </a:extLst>
          </p:cNvPr>
          <p:cNvPicPr>
            <a:picLocks noChangeAspect="1"/>
          </p:cNvPicPr>
          <p:nvPr/>
        </p:nvPicPr>
        <p:blipFill>
          <a:blip r:embed="rId7"/>
          <a:stretch>
            <a:fillRect/>
          </a:stretch>
        </p:blipFill>
        <p:spPr>
          <a:xfrm>
            <a:off x="7866216" y="254552"/>
            <a:ext cx="917784" cy="917784"/>
          </a:xfrm>
          <a:prstGeom prst="rect">
            <a:avLst/>
          </a:prstGeom>
        </p:spPr>
      </p:pic>
    </p:spTree>
    <p:extLst>
      <p:ext uri="{BB962C8B-B14F-4D97-AF65-F5344CB8AC3E}">
        <p14:creationId xmlns:p14="http://schemas.microsoft.com/office/powerpoint/2010/main" val="229831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728723"/>
            <a:ext cx="8604488" cy="654423"/>
          </a:xfrm>
        </p:spPr>
        <p:txBody>
          <a:bodyPr/>
          <a:lstStyle/>
          <a:p>
            <a:pPr marL="0" indent="0">
              <a:buNone/>
            </a:pPr>
            <a:br>
              <a:rPr lang="fr-FR" sz="2400" dirty="0"/>
            </a:br>
            <a:r>
              <a:rPr lang="en-US" sz="2400" dirty="0"/>
              <a:t>SRAV</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100" y="326330"/>
            <a:ext cx="1296144" cy="729604"/>
          </a:xfrm>
          <a:prstGeom prst="rect">
            <a:avLst/>
          </a:prstGeom>
        </p:spPr>
      </p:pic>
      <p:pic>
        <p:nvPicPr>
          <p:cNvPr id="14" name="Image 13">
            <a:extLst>
              <a:ext uri="{FF2B5EF4-FFF2-40B4-BE49-F238E27FC236}">
                <a16:creationId xmlns:a16="http://schemas.microsoft.com/office/drawing/2014/main" id="{60D0ECC4-1BA3-4134-83C4-73CD1775E41D}"/>
              </a:ext>
            </a:extLst>
          </p:cNvPr>
          <p:cNvPicPr>
            <a:picLocks noChangeAspect="1"/>
          </p:cNvPicPr>
          <p:nvPr/>
        </p:nvPicPr>
        <p:blipFill>
          <a:blip r:embed="rId3"/>
          <a:stretch>
            <a:fillRect/>
          </a:stretch>
        </p:blipFill>
        <p:spPr>
          <a:xfrm>
            <a:off x="467544" y="1568450"/>
            <a:ext cx="8447349" cy="2845802"/>
          </a:xfrm>
          <a:prstGeom prst="rect">
            <a:avLst/>
          </a:prstGeom>
        </p:spPr>
      </p:pic>
    </p:spTree>
    <p:extLst>
      <p:ext uri="{BB962C8B-B14F-4D97-AF65-F5344CB8AC3E}">
        <p14:creationId xmlns:p14="http://schemas.microsoft.com/office/powerpoint/2010/main" val="230626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728723"/>
            <a:ext cx="8604488" cy="654423"/>
          </a:xfrm>
        </p:spPr>
        <p:txBody>
          <a:bodyPr/>
          <a:lstStyle/>
          <a:p>
            <a:pPr marL="0" indent="0">
              <a:buNone/>
            </a:pPr>
            <a:br>
              <a:rPr lang="fr-FR" sz="2400" dirty="0"/>
            </a:br>
            <a:r>
              <a:rPr lang="en-US" sz="2400" dirty="0"/>
              <a:t>SRAV</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100" y="326330"/>
            <a:ext cx="1296144" cy="729604"/>
          </a:xfrm>
          <a:prstGeom prst="rect">
            <a:avLst/>
          </a:prstGeom>
        </p:spPr>
      </p:pic>
      <p:pic>
        <p:nvPicPr>
          <p:cNvPr id="9" name="Image 8">
            <a:extLst>
              <a:ext uri="{FF2B5EF4-FFF2-40B4-BE49-F238E27FC236}">
                <a16:creationId xmlns:a16="http://schemas.microsoft.com/office/drawing/2014/main" id="{F8E3A8D7-72A1-4E3E-A21C-AEDA885CBC31}"/>
              </a:ext>
            </a:extLst>
          </p:cNvPr>
          <p:cNvPicPr>
            <a:picLocks noChangeAspect="1"/>
          </p:cNvPicPr>
          <p:nvPr/>
        </p:nvPicPr>
        <p:blipFill>
          <a:blip r:embed="rId3"/>
          <a:stretch>
            <a:fillRect/>
          </a:stretch>
        </p:blipFill>
        <p:spPr>
          <a:xfrm>
            <a:off x="1574556" y="1414876"/>
            <a:ext cx="5988664" cy="3368624"/>
          </a:xfrm>
          <a:prstGeom prst="rect">
            <a:avLst/>
          </a:prstGeom>
        </p:spPr>
      </p:pic>
    </p:spTree>
    <p:extLst>
      <p:ext uri="{BB962C8B-B14F-4D97-AF65-F5344CB8AC3E}">
        <p14:creationId xmlns:p14="http://schemas.microsoft.com/office/powerpoint/2010/main" val="310018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CFFE156-3B56-49D0-9301-27BC34D6CABC}"/>
              </a:ext>
            </a:extLst>
          </p:cNvPr>
          <p:cNvSpPr>
            <a:spLocks noGrp="1"/>
          </p:cNvSpPr>
          <p:nvPr>
            <p:ph type="title"/>
          </p:nvPr>
        </p:nvSpPr>
        <p:spPr>
          <a:xfrm>
            <a:off x="269756" y="728723"/>
            <a:ext cx="8604488" cy="654423"/>
          </a:xfrm>
        </p:spPr>
        <p:txBody>
          <a:bodyPr/>
          <a:lstStyle/>
          <a:p>
            <a:pPr marL="0" indent="0">
              <a:buNone/>
            </a:pPr>
            <a:br>
              <a:rPr lang="fr-FR" sz="2400" dirty="0"/>
            </a:br>
            <a:r>
              <a:rPr lang="en-US" sz="2400" dirty="0"/>
              <a:t>SRAV</a:t>
            </a:r>
            <a:endParaRPr lang="fr-FR" sz="2400" dirty="0"/>
          </a:p>
        </p:txBody>
      </p:sp>
      <p:sp>
        <p:nvSpPr>
          <p:cNvPr id="7" name="Espace réservé de la date 6"/>
          <p:cNvSpPr>
            <a:spLocks noGrp="1"/>
          </p:cNvSpPr>
          <p:nvPr>
            <p:ph type="dt" sz="half" idx="10"/>
          </p:nvPr>
        </p:nvSpPr>
        <p:spPr>
          <a:xfrm>
            <a:off x="7236296" y="4783500"/>
            <a:ext cx="1547704" cy="360000"/>
          </a:xfrm>
        </p:spPr>
        <p:txBody>
          <a:bodyPr/>
          <a:lstStyle/>
          <a:p>
            <a:pPr algn="r"/>
            <a:r>
              <a:rPr lang="fr-FR" cap="all" dirty="0"/>
              <a:t>Année scolaire 2022-23</a:t>
            </a:r>
          </a:p>
        </p:txBody>
      </p:sp>
      <p:sp>
        <p:nvSpPr>
          <p:cNvPr id="8" name="Espace réservé du pied de page 7"/>
          <p:cNvSpPr>
            <a:spLocks noGrp="1"/>
          </p:cNvSpPr>
          <p:nvPr>
            <p:ph type="ftr" sz="quarter" idx="11"/>
          </p:nvPr>
        </p:nvSpPr>
        <p:spPr/>
        <p:txBody>
          <a:bodyPr/>
          <a:lstStyle/>
          <a:p>
            <a:r>
              <a:rPr lang="fr-FR" dirty="0"/>
              <a:t>CPD EPS – DSDEN de l’Ardèche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100" y="326330"/>
            <a:ext cx="1296144" cy="729604"/>
          </a:xfrm>
          <a:prstGeom prst="rect">
            <a:avLst/>
          </a:prstGeom>
        </p:spPr>
      </p:pic>
      <p:pic>
        <p:nvPicPr>
          <p:cNvPr id="4" name="Image 3">
            <a:extLst>
              <a:ext uri="{FF2B5EF4-FFF2-40B4-BE49-F238E27FC236}">
                <a16:creationId xmlns:a16="http://schemas.microsoft.com/office/drawing/2014/main" id="{D15F0007-71FD-4A42-8E79-249B79AE0E02}"/>
              </a:ext>
            </a:extLst>
          </p:cNvPr>
          <p:cNvPicPr>
            <a:picLocks noChangeAspect="1"/>
          </p:cNvPicPr>
          <p:nvPr/>
        </p:nvPicPr>
        <p:blipFill>
          <a:blip r:embed="rId3"/>
          <a:stretch>
            <a:fillRect/>
          </a:stretch>
        </p:blipFill>
        <p:spPr>
          <a:xfrm>
            <a:off x="448269" y="1769422"/>
            <a:ext cx="8364267" cy="2113078"/>
          </a:xfrm>
          <a:prstGeom prst="rect">
            <a:avLst/>
          </a:prstGeom>
        </p:spPr>
      </p:pic>
    </p:spTree>
    <p:extLst>
      <p:ext uri="{BB962C8B-B14F-4D97-AF65-F5344CB8AC3E}">
        <p14:creationId xmlns:p14="http://schemas.microsoft.com/office/powerpoint/2010/main" val="2423163359"/>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ponsable xmlns="d121a571-e0cb-4390-8706-f15c3db7d18e">
      <UserInfo>
        <DisplayName/>
        <AccountId xsi:nil="true"/>
        <AccountType/>
      </UserInfo>
    </Responsabl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148DD39407354AAEDFC1B805B11EAC" ma:contentTypeVersion="15" ma:contentTypeDescription="Crée un document." ma:contentTypeScope="" ma:versionID="05816aa6611b9a325413c7e81386d5f6">
  <xsd:schema xmlns:xsd="http://www.w3.org/2001/XMLSchema" xmlns:xs="http://www.w3.org/2001/XMLSchema" xmlns:p="http://schemas.microsoft.com/office/2006/metadata/properties" xmlns:ns2="d121a571-e0cb-4390-8706-f15c3db7d18e" xmlns:ns3="a4cb74d4-f2a5-4450-91b2-ba16158cac08" targetNamespace="http://schemas.microsoft.com/office/2006/metadata/properties" ma:root="true" ma:fieldsID="66ea6c92a2d450e1c030321674c2c9df" ns2:_="" ns3:_="">
    <xsd:import namespace="d121a571-e0cb-4390-8706-f15c3db7d18e"/>
    <xsd:import namespace="a4cb74d4-f2a5-4450-91b2-ba16158ca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Responsab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1a571-e0cb-4390-8706-f15c3db7d1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Responsable" ma:index="22" nillable="true" ma:displayName="Responsable" ma:format="Dropdown" ma:list="UserInfo" ma:SharePointGroup="0" ma:internalName="Responsa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cb74d4-f2a5-4450-91b2-ba16158cac08"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90F7A5-CCE4-473E-B5E5-6F67D366CE71}">
  <ds:schemaRefs>
    <ds:schemaRef ds:uri="d121a571-e0cb-4390-8706-f15c3db7d18e"/>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a4cb74d4-f2a5-4450-91b2-ba16158cac08"/>
    <ds:schemaRef ds:uri="http://www.w3.org/XML/1998/namespace"/>
  </ds:schemaRefs>
</ds:datastoreItem>
</file>

<file path=customXml/itemProps2.xml><?xml version="1.0" encoding="utf-8"?>
<ds:datastoreItem xmlns:ds="http://schemas.openxmlformats.org/officeDocument/2006/customXml" ds:itemID="{C0A2FD2E-B4D7-4AB3-8375-D62C7E2CD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21a571-e0cb-4390-8706-f15c3db7d18e"/>
    <ds:schemaRef ds:uri="a4cb74d4-f2a5-4450-91b2-ba16158ca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EB1297-7AD4-4FBB-8055-8C4B53840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1</TotalTime>
  <Words>1266</Words>
  <Application>Microsoft Office PowerPoint</Application>
  <PresentationFormat>Affichage à l'écran (16:9)</PresentationFormat>
  <Paragraphs>164</Paragraphs>
  <Slides>18</Slides>
  <Notes>3</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4" baseType="lpstr">
      <vt:lpstr>Arial</vt:lpstr>
      <vt:lpstr>Marianne</vt:lpstr>
      <vt:lpstr>Ruddy</vt:lpstr>
      <vt:lpstr>Sarabun</vt:lpstr>
      <vt:lpstr>MINISTÈRIEL</vt:lpstr>
      <vt:lpstr>Acrobat Document</vt:lpstr>
      <vt:lpstr>Présentation PowerPoint</vt:lpstr>
      <vt:lpstr>Sommaire</vt:lpstr>
      <vt:lpstr> 1. Etat des lieux : Attestations SRAV</vt:lpstr>
      <vt:lpstr> 1. Etat des lieux SRAV</vt:lpstr>
      <vt:lpstr> 1. Etat des lieux APER</vt:lpstr>
      <vt:lpstr> 2. Cadres pédagogiques</vt:lpstr>
      <vt:lpstr> SRAV</vt:lpstr>
      <vt:lpstr> SRAV</vt:lpstr>
      <vt:lpstr> SRAV</vt:lpstr>
      <vt:lpstr>SRAV BLOC 3 : savoir rouler a vélo Aborder une sortie vélo, en situation réelle, sur la voie publique, en groupe ou individuellement</vt:lpstr>
      <vt:lpstr> L’APER </vt:lpstr>
      <vt:lpstr>Liens entre le SRAV et l’APER Du « Bloc 2 » (SRAV) à « Quand je roule » (APER) </vt:lpstr>
      <vt:lpstr>3. Présentation du programme « Génération Vélo »  Tiphaine Cheveau, Animatrice régionale AURA de la FUB</vt:lpstr>
      <vt:lpstr>Présentation du programme « Génération Vélo » </vt:lpstr>
      <vt:lpstr>« Génération Vélo » en Ardèche </vt:lpstr>
      <vt:lpstr>4. COPIL de territoires (ex : CAPCA et Arche Agglo)</vt:lpstr>
      <vt:lpstr>5. Outils </vt:lpstr>
      <vt:lpstr>6. Questions/Réponses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16/9</dc:title>
  <dc:subject>Client</dc:subject>
  <dc:creator>Microsoft Office User</dc:creator>
  <cp:lastModifiedBy>Joly Isabelle</cp:lastModifiedBy>
  <cp:revision>81</cp:revision>
  <dcterms:created xsi:type="dcterms:W3CDTF">2020-07-03T12:51:20Z</dcterms:created>
  <dcterms:modified xsi:type="dcterms:W3CDTF">2024-09-13T07:02:47Z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0x01010076148DD39407354AAEDFC1B805B11EAC</vt:lpwstr>
  </property>
</Properties>
</file>